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59" r:id="rId4"/>
    <p:sldId id="271" r:id="rId5"/>
    <p:sldId id="272" r:id="rId6"/>
    <p:sldId id="273" r:id="rId7"/>
    <p:sldId id="274" r:id="rId8"/>
    <p:sldId id="276" r:id="rId9"/>
    <p:sldId id="277" r:id="rId10"/>
    <p:sldId id="278" r:id="rId11"/>
    <p:sldId id="279" r:id="rId12"/>
    <p:sldId id="280" r:id="rId13"/>
    <p:sldId id="283" r:id="rId14"/>
    <p:sldId id="281" r:id="rId15"/>
    <p:sldId id="282" r:id="rId16"/>
    <p:sldId id="260" r:id="rId17"/>
    <p:sldId id="261" r:id="rId18"/>
    <p:sldId id="262" r:id="rId19"/>
    <p:sldId id="263" r:id="rId20"/>
    <p:sldId id="287" r:id="rId21"/>
    <p:sldId id="28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91" autoAdjust="0"/>
    <p:restoredTop sz="94660"/>
  </p:normalViewPr>
  <p:slideViewPr>
    <p:cSldViewPr snapToGrid="0">
      <p:cViewPr varScale="1">
        <p:scale>
          <a:sx n="74" d="100"/>
          <a:sy n="74" d="100"/>
        </p:scale>
        <p:origin x="6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79BA90-7E54-4460-97B3-987324FC1F6A}"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IE"/>
        </a:p>
      </dgm:t>
    </dgm:pt>
    <dgm:pt modelId="{06A167F2-E18C-4009-A491-952C49DB9C5F}">
      <dgm:prSet phldrT="[Text]"/>
      <dgm:spPr/>
      <dgm:t>
        <a:bodyPr/>
        <a:lstStyle/>
        <a:p>
          <a:r>
            <a:rPr lang="en-IE" dirty="0" smtClean="0"/>
            <a:t>CRA</a:t>
          </a:r>
          <a:endParaRPr lang="en-IE" dirty="0"/>
        </a:p>
      </dgm:t>
    </dgm:pt>
    <dgm:pt modelId="{879BE0C2-2232-45FF-9C3D-C0E2882F4AA0}" type="parTrans" cxnId="{61E6D565-8BCE-4611-9861-B01525C9AB5F}">
      <dgm:prSet/>
      <dgm:spPr/>
      <dgm:t>
        <a:bodyPr/>
        <a:lstStyle/>
        <a:p>
          <a:endParaRPr lang="en-IE"/>
        </a:p>
      </dgm:t>
    </dgm:pt>
    <dgm:pt modelId="{781FFEFF-CEE5-461D-8DA9-F32E20151BA9}" type="sibTrans" cxnId="{61E6D565-8BCE-4611-9861-B01525C9AB5F}">
      <dgm:prSet/>
      <dgm:spPr>
        <a:solidFill>
          <a:schemeClr val="bg1"/>
        </a:solidFill>
      </dgm:spPr>
      <dgm:t>
        <a:bodyPr/>
        <a:lstStyle/>
        <a:p>
          <a:endParaRPr lang="en-IE"/>
        </a:p>
      </dgm:t>
    </dgm:pt>
    <dgm:pt modelId="{BD96195E-6E20-469C-B226-18397C82DA17}">
      <dgm:prSet phldrT="[Text]"/>
      <dgm:spPr/>
      <dgm:t>
        <a:bodyPr/>
        <a:lstStyle/>
        <a:p>
          <a:r>
            <a:rPr lang="en-IE" dirty="0" smtClean="0"/>
            <a:t>Co.</a:t>
          </a:r>
        </a:p>
        <a:p>
          <a:r>
            <a:rPr lang="en-IE" dirty="0" smtClean="0"/>
            <a:t>Law</a:t>
          </a:r>
          <a:endParaRPr lang="en-IE" dirty="0"/>
        </a:p>
      </dgm:t>
    </dgm:pt>
    <dgm:pt modelId="{39A49713-E65F-434C-9494-CE9C2D436B15}" type="parTrans" cxnId="{E44FD772-4945-4B32-A403-4EF45FEB6AB4}">
      <dgm:prSet/>
      <dgm:spPr/>
      <dgm:t>
        <a:bodyPr/>
        <a:lstStyle/>
        <a:p>
          <a:endParaRPr lang="en-IE"/>
        </a:p>
      </dgm:t>
    </dgm:pt>
    <dgm:pt modelId="{F8562A29-6984-44FF-B602-C39A923F124D}" type="sibTrans" cxnId="{E44FD772-4945-4B32-A403-4EF45FEB6AB4}">
      <dgm:prSet/>
      <dgm:spPr/>
      <dgm:t>
        <a:bodyPr/>
        <a:lstStyle/>
        <a:p>
          <a:r>
            <a:rPr lang="en-IE" dirty="0" smtClean="0"/>
            <a:t>Funders</a:t>
          </a:r>
          <a:endParaRPr lang="en-IE" dirty="0"/>
        </a:p>
      </dgm:t>
    </dgm:pt>
    <dgm:pt modelId="{F9E59854-89BA-431C-B95C-1E9C88078F5C}">
      <dgm:prSet phldrT="[Text]"/>
      <dgm:spPr/>
      <dgm:t>
        <a:bodyPr/>
        <a:lstStyle/>
        <a:p>
          <a:r>
            <a:rPr lang="en-IE" dirty="0" smtClean="0"/>
            <a:t>Revenue</a:t>
          </a:r>
        </a:p>
        <a:p>
          <a:r>
            <a:rPr lang="en-IE" dirty="0" smtClean="0"/>
            <a:t>Comm.</a:t>
          </a:r>
          <a:endParaRPr lang="en-IE" dirty="0"/>
        </a:p>
      </dgm:t>
    </dgm:pt>
    <dgm:pt modelId="{ED21FDAE-C9CB-4089-8732-7CF837C02DB4}" type="parTrans" cxnId="{BE580EE9-BDC3-4E62-9BB7-3864797CA64F}">
      <dgm:prSet/>
      <dgm:spPr/>
      <dgm:t>
        <a:bodyPr/>
        <a:lstStyle/>
        <a:p>
          <a:endParaRPr lang="en-IE"/>
        </a:p>
      </dgm:t>
    </dgm:pt>
    <dgm:pt modelId="{6F92DA5B-6DE4-428B-ADB8-8895ED494BD9}" type="sibTrans" cxnId="{BE580EE9-BDC3-4E62-9BB7-3864797CA64F}">
      <dgm:prSet/>
      <dgm:spPr/>
      <dgm:t>
        <a:bodyPr/>
        <a:lstStyle/>
        <a:p>
          <a:r>
            <a:rPr lang="en-IE" dirty="0" smtClean="0"/>
            <a:t>Members</a:t>
          </a:r>
          <a:endParaRPr lang="en-IE" dirty="0"/>
        </a:p>
      </dgm:t>
    </dgm:pt>
    <dgm:pt modelId="{2E9C332A-7C8B-447F-8399-4E9EE158AA1D}" type="pres">
      <dgm:prSet presAssocID="{CD79BA90-7E54-4460-97B3-987324FC1F6A}" presName="Name0" presStyleCnt="0">
        <dgm:presLayoutVars>
          <dgm:chMax/>
          <dgm:chPref/>
          <dgm:dir/>
          <dgm:animLvl val="lvl"/>
        </dgm:presLayoutVars>
      </dgm:prSet>
      <dgm:spPr/>
      <dgm:t>
        <a:bodyPr/>
        <a:lstStyle/>
        <a:p>
          <a:endParaRPr lang="en-IE"/>
        </a:p>
      </dgm:t>
    </dgm:pt>
    <dgm:pt modelId="{11B694B5-8F3D-4A44-A8E6-26B1710FF709}" type="pres">
      <dgm:prSet presAssocID="{06A167F2-E18C-4009-A491-952C49DB9C5F}" presName="composite" presStyleCnt="0"/>
      <dgm:spPr/>
    </dgm:pt>
    <dgm:pt modelId="{60B4506E-02D1-48C8-AFDE-275BB030FAB4}" type="pres">
      <dgm:prSet presAssocID="{06A167F2-E18C-4009-A491-952C49DB9C5F}" presName="Parent1" presStyleLbl="node1" presStyleIdx="0" presStyleCnt="6">
        <dgm:presLayoutVars>
          <dgm:chMax val="1"/>
          <dgm:chPref val="1"/>
          <dgm:bulletEnabled val="1"/>
        </dgm:presLayoutVars>
      </dgm:prSet>
      <dgm:spPr/>
      <dgm:t>
        <a:bodyPr/>
        <a:lstStyle/>
        <a:p>
          <a:endParaRPr lang="en-IE"/>
        </a:p>
      </dgm:t>
    </dgm:pt>
    <dgm:pt modelId="{584485EF-4177-43B2-99F9-83BD08721B3D}" type="pres">
      <dgm:prSet presAssocID="{06A167F2-E18C-4009-A491-952C49DB9C5F}" presName="Childtext1" presStyleLbl="revTx" presStyleIdx="0" presStyleCnt="3">
        <dgm:presLayoutVars>
          <dgm:chMax val="0"/>
          <dgm:chPref val="0"/>
          <dgm:bulletEnabled val="1"/>
        </dgm:presLayoutVars>
      </dgm:prSet>
      <dgm:spPr/>
      <dgm:t>
        <a:bodyPr/>
        <a:lstStyle/>
        <a:p>
          <a:endParaRPr lang="en-IE"/>
        </a:p>
      </dgm:t>
    </dgm:pt>
    <dgm:pt modelId="{6D1A6890-47E5-4241-8B96-F8867D0DC640}" type="pres">
      <dgm:prSet presAssocID="{06A167F2-E18C-4009-A491-952C49DB9C5F}" presName="BalanceSpacing" presStyleCnt="0"/>
      <dgm:spPr/>
    </dgm:pt>
    <dgm:pt modelId="{6EEC6615-C72A-45F4-959D-377290E2BCE3}" type="pres">
      <dgm:prSet presAssocID="{06A167F2-E18C-4009-A491-952C49DB9C5F}" presName="BalanceSpacing1" presStyleCnt="0"/>
      <dgm:spPr/>
    </dgm:pt>
    <dgm:pt modelId="{47ACAA2C-7F0B-4E8E-A5B7-53257D05229B}" type="pres">
      <dgm:prSet presAssocID="{781FFEFF-CEE5-461D-8DA9-F32E20151BA9}" presName="Accent1Text" presStyleLbl="node1" presStyleIdx="1" presStyleCnt="6"/>
      <dgm:spPr/>
      <dgm:t>
        <a:bodyPr/>
        <a:lstStyle/>
        <a:p>
          <a:endParaRPr lang="en-IE"/>
        </a:p>
      </dgm:t>
    </dgm:pt>
    <dgm:pt modelId="{1D8E9DBA-791E-47B2-9EE1-C335CCAF0DB3}" type="pres">
      <dgm:prSet presAssocID="{781FFEFF-CEE5-461D-8DA9-F32E20151BA9}" presName="spaceBetweenRectangles" presStyleCnt="0"/>
      <dgm:spPr/>
    </dgm:pt>
    <dgm:pt modelId="{55956846-E047-4E36-9374-304A7D53B81C}" type="pres">
      <dgm:prSet presAssocID="{BD96195E-6E20-469C-B226-18397C82DA17}" presName="composite" presStyleCnt="0"/>
      <dgm:spPr/>
    </dgm:pt>
    <dgm:pt modelId="{98405908-B12C-4AC1-B0FB-00A899D99ACC}" type="pres">
      <dgm:prSet presAssocID="{BD96195E-6E20-469C-B226-18397C82DA17}" presName="Parent1" presStyleLbl="node1" presStyleIdx="2" presStyleCnt="6">
        <dgm:presLayoutVars>
          <dgm:chMax val="1"/>
          <dgm:chPref val="1"/>
          <dgm:bulletEnabled val="1"/>
        </dgm:presLayoutVars>
      </dgm:prSet>
      <dgm:spPr/>
      <dgm:t>
        <a:bodyPr/>
        <a:lstStyle/>
        <a:p>
          <a:endParaRPr lang="en-IE"/>
        </a:p>
      </dgm:t>
    </dgm:pt>
    <dgm:pt modelId="{ABA98B25-AA6C-4BEE-B1F2-7B21AB415FF8}" type="pres">
      <dgm:prSet presAssocID="{BD96195E-6E20-469C-B226-18397C82DA17}" presName="Childtext1" presStyleLbl="revTx" presStyleIdx="1" presStyleCnt="3">
        <dgm:presLayoutVars>
          <dgm:chMax val="0"/>
          <dgm:chPref val="0"/>
          <dgm:bulletEnabled val="1"/>
        </dgm:presLayoutVars>
      </dgm:prSet>
      <dgm:spPr/>
      <dgm:t>
        <a:bodyPr/>
        <a:lstStyle/>
        <a:p>
          <a:endParaRPr lang="en-IE"/>
        </a:p>
      </dgm:t>
    </dgm:pt>
    <dgm:pt modelId="{F4EB8ED8-BD04-4BAD-9ABA-0B385D06B1D4}" type="pres">
      <dgm:prSet presAssocID="{BD96195E-6E20-469C-B226-18397C82DA17}" presName="BalanceSpacing" presStyleCnt="0"/>
      <dgm:spPr/>
    </dgm:pt>
    <dgm:pt modelId="{8995EE3E-EF6C-4AC5-AA83-9923925A8DFD}" type="pres">
      <dgm:prSet presAssocID="{BD96195E-6E20-469C-B226-18397C82DA17}" presName="BalanceSpacing1" presStyleCnt="0"/>
      <dgm:spPr/>
    </dgm:pt>
    <dgm:pt modelId="{A6F2D796-863F-4B31-824B-D049FE5F83BB}" type="pres">
      <dgm:prSet presAssocID="{F8562A29-6984-44FF-B602-C39A923F124D}" presName="Accent1Text" presStyleLbl="node1" presStyleIdx="3" presStyleCnt="6"/>
      <dgm:spPr/>
      <dgm:t>
        <a:bodyPr/>
        <a:lstStyle/>
        <a:p>
          <a:endParaRPr lang="en-IE"/>
        </a:p>
      </dgm:t>
    </dgm:pt>
    <dgm:pt modelId="{A910C956-273F-4E16-813F-4B70F3D48E48}" type="pres">
      <dgm:prSet presAssocID="{F8562A29-6984-44FF-B602-C39A923F124D}" presName="spaceBetweenRectangles" presStyleCnt="0"/>
      <dgm:spPr/>
    </dgm:pt>
    <dgm:pt modelId="{85ED8A67-5D11-4780-BE63-EF9B1C7BA789}" type="pres">
      <dgm:prSet presAssocID="{F9E59854-89BA-431C-B95C-1E9C88078F5C}" presName="composite" presStyleCnt="0"/>
      <dgm:spPr/>
    </dgm:pt>
    <dgm:pt modelId="{8BC712E9-0CB7-4403-917B-DF95A886D0D2}" type="pres">
      <dgm:prSet presAssocID="{F9E59854-89BA-431C-B95C-1E9C88078F5C}" presName="Parent1" presStyleLbl="node1" presStyleIdx="4" presStyleCnt="6" custLinFactNeighborX="-1380" custLinFactNeighborY="1287">
        <dgm:presLayoutVars>
          <dgm:chMax val="1"/>
          <dgm:chPref val="1"/>
          <dgm:bulletEnabled val="1"/>
        </dgm:presLayoutVars>
      </dgm:prSet>
      <dgm:spPr/>
      <dgm:t>
        <a:bodyPr/>
        <a:lstStyle/>
        <a:p>
          <a:endParaRPr lang="en-IE"/>
        </a:p>
      </dgm:t>
    </dgm:pt>
    <dgm:pt modelId="{D4E3589C-E890-4216-AC6C-CFF46ACB0996}" type="pres">
      <dgm:prSet presAssocID="{F9E59854-89BA-431C-B95C-1E9C88078F5C}" presName="Childtext1" presStyleLbl="revTx" presStyleIdx="2" presStyleCnt="3">
        <dgm:presLayoutVars>
          <dgm:chMax val="0"/>
          <dgm:chPref val="0"/>
          <dgm:bulletEnabled val="1"/>
        </dgm:presLayoutVars>
      </dgm:prSet>
      <dgm:spPr/>
      <dgm:t>
        <a:bodyPr/>
        <a:lstStyle/>
        <a:p>
          <a:endParaRPr lang="en-IE"/>
        </a:p>
      </dgm:t>
    </dgm:pt>
    <dgm:pt modelId="{D1F10717-DA38-4C44-8941-066344FA6115}" type="pres">
      <dgm:prSet presAssocID="{F9E59854-89BA-431C-B95C-1E9C88078F5C}" presName="BalanceSpacing" presStyleCnt="0"/>
      <dgm:spPr/>
    </dgm:pt>
    <dgm:pt modelId="{D6AE66F8-6E7D-4A01-AA39-35C49538CD3D}" type="pres">
      <dgm:prSet presAssocID="{F9E59854-89BA-431C-B95C-1E9C88078F5C}" presName="BalanceSpacing1" presStyleCnt="0"/>
      <dgm:spPr/>
    </dgm:pt>
    <dgm:pt modelId="{8917D625-102F-4935-AB5B-34A19FAD7E5F}" type="pres">
      <dgm:prSet presAssocID="{6F92DA5B-6DE4-428B-ADB8-8895ED494BD9}" presName="Accent1Text" presStyleLbl="node1" presStyleIdx="5" presStyleCnt="6"/>
      <dgm:spPr/>
      <dgm:t>
        <a:bodyPr/>
        <a:lstStyle/>
        <a:p>
          <a:endParaRPr lang="en-IE"/>
        </a:p>
      </dgm:t>
    </dgm:pt>
  </dgm:ptLst>
  <dgm:cxnLst>
    <dgm:cxn modelId="{61E6D565-8BCE-4611-9861-B01525C9AB5F}" srcId="{CD79BA90-7E54-4460-97B3-987324FC1F6A}" destId="{06A167F2-E18C-4009-A491-952C49DB9C5F}" srcOrd="0" destOrd="0" parTransId="{879BE0C2-2232-45FF-9C3D-C0E2882F4AA0}" sibTransId="{781FFEFF-CEE5-461D-8DA9-F32E20151BA9}"/>
    <dgm:cxn modelId="{DD82B280-C57F-4F3B-B42D-2E7AB2C5D453}" type="presOf" srcId="{BD96195E-6E20-469C-B226-18397C82DA17}" destId="{98405908-B12C-4AC1-B0FB-00A899D99ACC}" srcOrd="0" destOrd="0" presId="urn:microsoft.com/office/officeart/2008/layout/AlternatingHexagons"/>
    <dgm:cxn modelId="{BE580EE9-BDC3-4E62-9BB7-3864797CA64F}" srcId="{CD79BA90-7E54-4460-97B3-987324FC1F6A}" destId="{F9E59854-89BA-431C-B95C-1E9C88078F5C}" srcOrd="2" destOrd="0" parTransId="{ED21FDAE-C9CB-4089-8732-7CF837C02DB4}" sibTransId="{6F92DA5B-6DE4-428B-ADB8-8895ED494BD9}"/>
    <dgm:cxn modelId="{4E5B904D-DAE1-462A-B67C-388FD13D16FC}" type="presOf" srcId="{F9E59854-89BA-431C-B95C-1E9C88078F5C}" destId="{8BC712E9-0CB7-4403-917B-DF95A886D0D2}" srcOrd="0" destOrd="0" presId="urn:microsoft.com/office/officeart/2008/layout/AlternatingHexagons"/>
    <dgm:cxn modelId="{133F5349-A214-47CA-B434-B98FABCAC280}" type="presOf" srcId="{CD79BA90-7E54-4460-97B3-987324FC1F6A}" destId="{2E9C332A-7C8B-447F-8399-4E9EE158AA1D}" srcOrd="0" destOrd="0" presId="urn:microsoft.com/office/officeart/2008/layout/AlternatingHexagons"/>
    <dgm:cxn modelId="{E44FD772-4945-4B32-A403-4EF45FEB6AB4}" srcId="{CD79BA90-7E54-4460-97B3-987324FC1F6A}" destId="{BD96195E-6E20-469C-B226-18397C82DA17}" srcOrd="1" destOrd="0" parTransId="{39A49713-E65F-434C-9494-CE9C2D436B15}" sibTransId="{F8562A29-6984-44FF-B602-C39A923F124D}"/>
    <dgm:cxn modelId="{919C269A-CCFB-4ED1-8B52-685D0382645F}" type="presOf" srcId="{781FFEFF-CEE5-461D-8DA9-F32E20151BA9}" destId="{47ACAA2C-7F0B-4E8E-A5B7-53257D05229B}" srcOrd="0" destOrd="0" presId="urn:microsoft.com/office/officeart/2008/layout/AlternatingHexagons"/>
    <dgm:cxn modelId="{E2AE2B82-C0CC-4FE5-BC51-152DD59C05F1}" type="presOf" srcId="{6F92DA5B-6DE4-428B-ADB8-8895ED494BD9}" destId="{8917D625-102F-4935-AB5B-34A19FAD7E5F}" srcOrd="0" destOrd="0" presId="urn:microsoft.com/office/officeart/2008/layout/AlternatingHexagons"/>
    <dgm:cxn modelId="{EAEC4D22-F3D3-4FB0-917E-C27B641A3F56}" type="presOf" srcId="{06A167F2-E18C-4009-A491-952C49DB9C5F}" destId="{60B4506E-02D1-48C8-AFDE-275BB030FAB4}" srcOrd="0" destOrd="0" presId="urn:microsoft.com/office/officeart/2008/layout/AlternatingHexagons"/>
    <dgm:cxn modelId="{D380C212-AABA-4C40-AFA6-E5DFFC73973E}" type="presOf" srcId="{F8562A29-6984-44FF-B602-C39A923F124D}" destId="{A6F2D796-863F-4B31-824B-D049FE5F83BB}" srcOrd="0" destOrd="0" presId="urn:microsoft.com/office/officeart/2008/layout/AlternatingHexagons"/>
    <dgm:cxn modelId="{41BB5A67-6AA5-44B9-9F58-9016F9F2A653}" type="presParOf" srcId="{2E9C332A-7C8B-447F-8399-4E9EE158AA1D}" destId="{11B694B5-8F3D-4A44-A8E6-26B1710FF709}" srcOrd="0" destOrd="0" presId="urn:microsoft.com/office/officeart/2008/layout/AlternatingHexagons"/>
    <dgm:cxn modelId="{E19BA304-08C0-460F-BB1F-046DE5446BB9}" type="presParOf" srcId="{11B694B5-8F3D-4A44-A8E6-26B1710FF709}" destId="{60B4506E-02D1-48C8-AFDE-275BB030FAB4}" srcOrd="0" destOrd="0" presId="urn:microsoft.com/office/officeart/2008/layout/AlternatingHexagons"/>
    <dgm:cxn modelId="{7425BDEC-0E6D-4531-BCCB-C583584B904C}" type="presParOf" srcId="{11B694B5-8F3D-4A44-A8E6-26B1710FF709}" destId="{584485EF-4177-43B2-99F9-83BD08721B3D}" srcOrd="1" destOrd="0" presId="urn:microsoft.com/office/officeart/2008/layout/AlternatingHexagons"/>
    <dgm:cxn modelId="{560066DD-A58B-4601-8C1A-29FBF05F4FB8}" type="presParOf" srcId="{11B694B5-8F3D-4A44-A8E6-26B1710FF709}" destId="{6D1A6890-47E5-4241-8B96-F8867D0DC640}" srcOrd="2" destOrd="0" presId="urn:microsoft.com/office/officeart/2008/layout/AlternatingHexagons"/>
    <dgm:cxn modelId="{A056397A-4B18-406E-9BCF-867884E45C26}" type="presParOf" srcId="{11B694B5-8F3D-4A44-A8E6-26B1710FF709}" destId="{6EEC6615-C72A-45F4-959D-377290E2BCE3}" srcOrd="3" destOrd="0" presId="urn:microsoft.com/office/officeart/2008/layout/AlternatingHexagons"/>
    <dgm:cxn modelId="{D18C9E94-FFB8-4C65-9EA7-49B97A88EC69}" type="presParOf" srcId="{11B694B5-8F3D-4A44-A8E6-26B1710FF709}" destId="{47ACAA2C-7F0B-4E8E-A5B7-53257D05229B}" srcOrd="4" destOrd="0" presId="urn:microsoft.com/office/officeart/2008/layout/AlternatingHexagons"/>
    <dgm:cxn modelId="{C73D2267-9D08-4986-B524-D1C6E630DCF8}" type="presParOf" srcId="{2E9C332A-7C8B-447F-8399-4E9EE158AA1D}" destId="{1D8E9DBA-791E-47B2-9EE1-C335CCAF0DB3}" srcOrd="1" destOrd="0" presId="urn:microsoft.com/office/officeart/2008/layout/AlternatingHexagons"/>
    <dgm:cxn modelId="{4C1D34C6-1FA1-4821-8AD6-66F666953D35}" type="presParOf" srcId="{2E9C332A-7C8B-447F-8399-4E9EE158AA1D}" destId="{55956846-E047-4E36-9374-304A7D53B81C}" srcOrd="2" destOrd="0" presId="urn:microsoft.com/office/officeart/2008/layout/AlternatingHexagons"/>
    <dgm:cxn modelId="{6EEE76BB-4FDE-4894-96BC-C5F54AAF4192}" type="presParOf" srcId="{55956846-E047-4E36-9374-304A7D53B81C}" destId="{98405908-B12C-4AC1-B0FB-00A899D99ACC}" srcOrd="0" destOrd="0" presId="urn:microsoft.com/office/officeart/2008/layout/AlternatingHexagons"/>
    <dgm:cxn modelId="{A5A555CB-A838-467D-9939-A40BCC416CA2}" type="presParOf" srcId="{55956846-E047-4E36-9374-304A7D53B81C}" destId="{ABA98B25-AA6C-4BEE-B1F2-7B21AB415FF8}" srcOrd="1" destOrd="0" presId="urn:microsoft.com/office/officeart/2008/layout/AlternatingHexagons"/>
    <dgm:cxn modelId="{81735B15-F7F0-4C43-94E1-F99A84582273}" type="presParOf" srcId="{55956846-E047-4E36-9374-304A7D53B81C}" destId="{F4EB8ED8-BD04-4BAD-9ABA-0B385D06B1D4}" srcOrd="2" destOrd="0" presId="urn:microsoft.com/office/officeart/2008/layout/AlternatingHexagons"/>
    <dgm:cxn modelId="{C5CA2D88-13EB-4BA7-B48E-C0086FA6D910}" type="presParOf" srcId="{55956846-E047-4E36-9374-304A7D53B81C}" destId="{8995EE3E-EF6C-4AC5-AA83-9923925A8DFD}" srcOrd="3" destOrd="0" presId="urn:microsoft.com/office/officeart/2008/layout/AlternatingHexagons"/>
    <dgm:cxn modelId="{AA26EED1-6243-42CC-BCD4-44431ECA679F}" type="presParOf" srcId="{55956846-E047-4E36-9374-304A7D53B81C}" destId="{A6F2D796-863F-4B31-824B-D049FE5F83BB}" srcOrd="4" destOrd="0" presId="urn:microsoft.com/office/officeart/2008/layout/AlternatingHexagons"/>
    <dgm:cxn modelId="{DED1E6E3-00E1-48EA-A24E-59B8A56FD6E4}" type="presParOf" srcId="{2E9C332A-7C8B-447F-8399-4E9EE158AA1D}" destId="{A910C956-273F-4E16-813F-4B70F3D48E48}" srcOrd="3" destOrd="0" presId="urn:microsoft.com/office/officeart/2008/layout/AlternatingHexagons"/>
    <dgm:cxn modelId="{17FBF81E-1DDE-4914-8F82-838472B18CC1}" type="presParOf" srcId="{2E9C332A-7C8B-447F-8399-4E9EE158AA1D}" destId="{85ED8A67-5D11-4780-BE63-EF9B1C7BA789}" srcOrd="4" destOrd="0" presId="urn:microsoft.com/office/officeart/2008/layout/AlternatingHexagons"/>
    <dgm:cxn modelId="{4274D679-9EAC-4C75-9BC3-A27B88EDF723}" type="presParOf" srcId="{85ED8A67-5D11-4780-BE63-EF9B1C7BA789}" destId="{8BC712E9-0CB7-4403-917B-DF95A886D0D2}" srcOrd="0" destOrd="0" presId="urn:microsoft.com/office/officeart/2008/layout/AlternatingHexagons"/>
    <dgm:cxn modelId="{31C6D38D-8512-4FB7-9B5C-F19D2235C07C}" type="presParOf" srcId="{85ED8A67-5D11-4780-BE63-EF9B1C7BA789}" destId="{D4E3589C-E890-4216-AC6C-CFF46ACB0996}" srcOrd="1" destOrd="0" presId="urn:microsoft.com/office/officeart/2008/layout/AlternatingHexagons"/>
    <dgm:cxn modelId="{3E26323E-E733-46F1-A314-DF24D031ED4E}" type="presParOf" srcId="{85ED8A67-5D11-4780-BE63-EF9B1C7BA789}" destId="{D1F10717-DA38-4C44-8941-066344FA6115}" srcOrd="2" destOrd="0" presId="urn:microsoft.com/office/officeart/2008/layout/AlternatingHexagons"/>
    <dgm:cxn modelId="{323B8493-C0B2-49B4-9F7C-3EBCEAE8DB8E}" type="presParOf" srcId="{85ED8A67-5D11-4780-BE63-EF9B1C7BA789}" destId="{D6AE66F8-6E7D-4A01-AA39-35C49538CD3D}" srcOrd="3" destOrd="0" presId="urn:microsoft.com/office/officeart/2008/layout/AlternatingHexagons"/>
    <dgm:cxn modelId="{A36105F6-22A6-41F3-BB6D-8114C396ADA1}" type="presParOf" srcId="{85ED8A67-5D11-4780-BE63-EF9B1C7BA789}" destId="{8917D625-102F-4935-AB5B-34A19FAD7E5F}"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B4506E-02D1-48C8-AFDE-275BB030FAB4}">
      <dsp:nvSpPr>
        <dsp:cNvPr id="0" name=""/>
        <dsp:cNvSpPr/>
      </dsp:nvSpPr>
      <dsp:spPr>
        <a:xfrm rot="5400000">
          <a:off x="3148907" y="115152"/>
          <a:ext cx="1769304" cy="1539295"/>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IE" sz="2000" kern="1200" dirty="0" smtClean="0"/>
            <a:t>CRA</a:t>
          </a:r>
          <a:endParaRPr lang="en-IE" sz="2000" kern="1200" dirty="0"/>
        </a:p>
      </dsp:txBody>
      <dsp:txXfrm rot="-5400000">
        <a:off x="3503785" y="275865"/>
        <a:ext cx="1059547" cy="1217870"/>
      </dsp:txXfrm>
    </dsp:sp>
    <dsp:sp modelId="{584485EF-4177-43B2-99F9-83BD08721B3D}">
      <dsp:nvSpPr>
        <dsp:cNvPr id="0" name=""/>
        <dsp:cNvSpPr/>
      </dsp:nvSpPr>
      <dsp:spPr>
        <a:xfrm>
          <a:off x="4849916" y="354008"/>
          <a:ext cx="1974544" cy="1061582"/>
        </a:xfrm>
        <a:prstGeom prst="rect">
          <a:avLst/>
        </a:prstGeom>
        <a:noFill/>
        <a:ln>
          <a:noFill/>
        </a:ln>
        <a:effectLst/>
      </dsp:spPr>
      <dsp:style>
        <a:lnRef idx="0">
          <a:scrgbClr r="0" g="0" b="0"/>
        </a:lnRef>
        <a:fillRef idx="0">
          <a:scrgbClr r="0" g="0" b="0"/>
        </a:fillRef>
        <a:effectRef idx="0">
          <a:scrgbClr r="0" g="0" b="0"/>
        </a:effectRef>
        <a:fontRef idx="minor"/>
      </dsp:style>
    </dsp:sp>
    <dsp:sp modelId="{47ACAA2C-7F0B-4E8E-A5B7-53257D05229B}">
      <dsp:nvSpPr>
        <dsp:cNvPr id="0" name=""/>
        <dsp:cNvSpPr/>
      </dsp:nvSpPr>
      <dsp:spPr>
        <a:xfrm rot="5400000">
          <a:off x="1486468" y="115152"/>
          <a:ext cx="1769304" cy="1539295"/>
        </a:xfrm>
        <a:prstGeom prst="hexagon">
          <a:avLst>
            <a:gd name="adj" fmla="val 25000"/>
            <a:gd name="vf" fmla="val 115470"/>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IE" sz="3600" kern="1200"/>
        </a:p>
      </dsp:txBody>
      <dsp:txXfrm rot="-5400000">
        <a:off x="1841346" y="275865"/>
        <a:ext cx="1059547" cy="1217870"/>
      </dsp:txXfrm>
    </dsp:sp>
    <dsp:sp modelId="{98405908-B12C-4AC1-B0FB-00A899D99ACC}">
      <dsp:nvSpPr>
        <dsp:cNvPr id="0" name=""/>
        <dsp:cNvSpPr/>
      </dsp:nvSpPr>
      <dsp:spPr>
        <a:xfrm rot="5400000">
          <a:off x="2314503" y="1616938"/>
          <a:ext cx="1769304" cy="1539295"/>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IE" sz="2000" kern="1200" dirty="0" smtClean="0"/>
            <a:t>Co.</a:t>
          </a:r>
        </a:p>
        <a:p>
          <a:pPr lvl="0" algn="ctr" defTabSz="889000">
            <a:lnSpc>
              <a:spcPct val="90000"/>
            </a:lnSpc>
            <a:spcBef>
              <a:spcPct val="0"/>
            </a:spcBef>
            <a:spcAft>
              <a:spcPct val="35000"/>
            </a:spcAft>
          </a:pPr>
          <a:r>
            <a:rPr lang="en-IE" sz="2000" kern="1200" dirty="0" smtClean="0"/>
            <a:t>Law</a:t>
          </a:r>
          <a:endParaRPr lang="en-IE" sz="2000" kern="1200" dirty="0"/>
        </a:p>
      </dsp:txBody>
      <dsp:txXfrm rot="-5400000">
        <a:off x="2669381" y="1777651"/>
        <a:ext cx="1059547" cy="1217870"/>
      </dsp:txXfrm>
    </dsp:sp>
    <dsp:sp modelId="{ABA98B25-AA6C-4BEE-B1F2-7B21AB415FF8}">
      <dsp:nvSpPr>
        <dsp:cNvPr id="0" name=""/>
        <dsp:cNvSpPr/>
      </dsp:nvSpPr>
      <dsp:spPr>
        <a:xfrm>
          <a:off x="454964" y="1855794"/>
          <a:ext cx="1910849" cy="1061582"/>
        </a:xfrm>
        <a:prstGeom prst="rect">
          <a:avLst/>
        </a:prstGeom>
        <a:noFill/>
        <a:ln>
          <a:noFill/>
        </a:ln>
        <a:effectLst/>
      </dsp:spPr>
      <dsp:style>
        <a:lnRef idx="0">
          <a:scrgbClr r="0" g="0" b="0"/>
        </a:lnRef>
        <a:fillRef idx="0">
          <a:scrgbClr r="0" g="0" b="0"/>
        </a:fillRef>
        <a:effectRef idx="0">
          <a:scrgbClr r="0" g="0" b="0"/>
        </a:effectRef>
        <a:fontRef idx="minor"/>
      </dsp:style>
    </dsp:sp>
    <dsp:sp modelId="{A6F2D796-863F-4B31-824B-D049FE5F83BB}">
      <dsp:nvSpPr>
        <dsp:cNvPr id="0" name=""/>
        <dsp:cNvSpPr/>
      </dsp:nvSpPr>
      <dsp:spPr>
        <a:xfrm rot="5400000">
          <a:off x="3976941" y="1616938"/>
          <a:ext cx="1769304" cy="1539295"/>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r>
            <a:rPr lang="en-IE" sz="2500" kern="1200" dirty="0" smtClean="0"/>
            <a:t>Funders</a:t>
          </a:r>
          <a:endParaRPr lang="en-IE" sz="2500" kern="1200" dirty="0"/>
        </a:p>
      </dsp:txBody>
      <dsp:txXfrm rot="-5400000">
        <a:off x="4331819" y="1777651"/>
        <a:ext cx="1059547" cy="1217870"/>
      </dsp:txXfrm>
    </dsp:sp>
    <dsp:sp modelId="{8BC712E9-0CB7-4403-917B-DF95A886D0D2}">
      <dsp:nvSpPr>
        <dsp:cNvPr id="0" name=""/>
        <dsp:cNvSpPr/>
      </dsp:nvSpPr>
      <dsp:spPr>
        <a:xfrm rot="5400000">
          <a:off x="3127665" y="3118872"/>
          <a:ext cx="1769304" cy="1539295"/>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IE" sz="2000" kern="1200" dirty="0" smtClean="0"/>
            <a:t>Revenue</a:t>
          </a:r>
        </a:p>
        <a:p>
          <a:pPr lvl="0" algn="ctr" defTabSz="889000">
            <a:lnSpc>
              <a:spcPct val="90000"/>
            </a:lnSpc>
            <a:spcBef>
              <a:spcPct val="0"/>
            </a:spcBef>
            <a:spcAft>
              <a:spcPct val="35000"/>
            </a:spcAft>
          </a:pPr>
          <a:r>
            <a:rPr lang="en-IE" sz="2000" kern="1200" dirty="0" smtClean="0"/>
            <a:t>Comm.</a:t>
          </a:r>
          <a:endParaRPr lang="en-IE" sz="2000" kern="1200" dirty="0"/>
        </a:p>
      </dsp:txBody>
      <dsp:txXfrm rot="-5400000">
        <a:off x="3482543" y="3279585"/>
        <a:ext cx="1059547" cy="1217870"/>
      </dsp:txXfrm>
    </dsp:sp>
    <dsp:sp modelId="{D4E3589C-E890-4216-AC6C-CFF46ACB0996}">
      <dsp:nvSpPr>
        <dsp:cNvPr id="0" name=""/>
        <dsp:cNvSpPr/>
      </dsp:nvSpPr>
      <dsp:spPr>
        <a:xfrm>
          <a:off x="4849916" y="3357580"/>
          <a:ext cx="1974544" cy="1061582"/>
        </a:xfrm>
        <a:prstGeom prst="rect">
          <a:avLst/>
        </a:prstGeom>
        <a:noFill/>
        <a:ln>
          <a:noFill/>
        </a:ln>
        <a:effectLst/>
      </dsp:spPr>
      <dsp:style>
        <a:lnRef idx="0">
          <a:scrgbClr r="0" g="0" b="0"/>
        </a:lnRef>
        <a:fillRef idx="0">
          <a:scrgbClr r="0" g="0" b="0"/>
        </a:fillRef>
        <a:effectRef idx="0">
          <a:scrgbClr r="0" g="0" b="0"/>
        </a:effectRef>
        <a:fontRef idx="minor"/>
      </dsp:style>
    </dsp:sp>
    <dsp:sp modelId="{8917D625-102F-4935-AB5B-34A19FAD7E5F}">
      <dsp:nvSpPr>
        <dsp:cNvPr id="0" name=""/>
        <dsp:cNvSpPr/>
      </dsp:nvSpPr>
      <dsp:spPr>
        <a:xfrm rot="5400000">
          <a:off x="1486468" y="3118724"/>
          <a:ext cx="1769304" cy="1539295"/>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IE" sz="2100" kern="1200" dirty="0" smtClean="0"/>
            <a:t>Members</a:t>
          </a:r>
          <a:endParaRPr lang="en-IE" sz="2100" kern="1200" dirty="0"/>
        </a:p>
      </dsp:txBody>
      <dsp:txXfrm rot="-5400000">
        <a:off x="1841346" y="3279437"/>
        <a:ext cx="1059547" cy="1217870"/>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D884A8F8-F278-4EC9-AD7A-FA0FA4050493}" type="datetimeFigureOut">
              <a:rPr lang="en-IE" smtClean="0"/>
              <a:t>03/10/2016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18F68AF-032E-4A32-ACCC-BAA9EA4AB46C}" type="slidenum">
              <a:rPr lang="en-IE" smtClean="0"/>
              <a:t>‹#›</a:t>
            </a:fld>
            <a:endParaRPr lang="en-IE"/>
          </a:p>
        </p:txBody>
      </p:sp>
    </p:spTree>
    <p:extLst>
      <p:ext uri="{BB962C8B-B14F-4D97-AF65-F5344CB8AC3E}">
        <p14:creationId xmlns:p14="http://schemas.microsoft.com/office/powerpoint/2010/main" val="1662888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884A8F8-F278-4EC9-AD7A-FA0FA4050493}" type="datetimeFigureOut">
              <a:rPr lang="en-IE" smtClean="0"/>
              <a:t>03/10/2016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18F68AF-032E-4A32-ACCC-BAA9EA4AB46C}" type="slidenum">
              <a:rPr lang="en-IE" smtClean="0"/>
              <a:t>‹#›</a:t>
            </a:fld>
            <a:endParaRPr lang="en-IE"/>
          </a:p>
        </p:txBody>
      </p:sp>
    </p:spTree>
    <p:extLst>
      <p:ext uri="{BB962C8B-B14F-4D97-AF65-F5344CB8AC3E}">
        <p14:creationId xmlns:p14="http://schemas.microsoft.com/office/powerpoint/2010/main" val="3480388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884A8F8-F278-4EC9-AD7A-FA0FA4050493}" type="datetimeFigureOut">
              <a:rPr lang="en-IE" smtClean="0"/>
              <a:t>03/10/2016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18F68AF-032E-4A32-ACCC-BAA9EA4AB46C}" type="slidenum">
              <a:rPr lang="en-IE" smtClean="0"/>
              <a:t>‹#›</a:t>
            </a:fld>
            <a:endParaRPr lang="en-IE"/>
          </a:p>
        </p:txBody>
      </p:sp>
    </p:spTree>
    <p:extLst>
      <p:ext uri="{BB962C8B-B14F-4D97-AF65-F5344CB8AC3E}">
        <p14:creationId xmlns:p14="http://schemas.microsoft.com/office/powerpoint/2010/main" val="3027244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884A8F8-F278-4EC9-AD7A-FA0FA4050493}" type="datetimeFigureOut">
              <a:rPr lang="en-IE" smtClean="0"/>
              <a:t>03/10/2016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18F68AF-032E-4A32-ACCC-BAA9EA4AB46C}" type="slidenum">
              <a:rPr lang="en-IE" smtClean="0"/>
              <a:t>‹#›</a:t>
            </a:fld>
            <a:endParaRPr lang="en-IE"/>
          </a:p>
        </p:txBody>
      </p:sp>
    </p:spTree>
    <p:extLst>
      <p:ext uri="{BB962C8B-B14F-4D97-AF65-F5344CB8AC3E}">
        <p14:creationId xmlns:p14="http://schemas.microsoft.com/office/powerpoint/2010/main" val="3367156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84A8F8-F278-4EC9-AD7A-FA0FA4050493}" type="datetimeFigureOut">
              <a:rPr lang="en-IE" smtClean="0"/>
              <a:t>03/10/2016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18F68AF-032E-4A32-ACCC-BAA9EA4AB46C}" type="slidenum">
              <a:rPr lang="en-IE" smtClean="0"/>
              <a:t>‹#›</a:t>
            </a:fld>
            <a:endParaRPr lang="en-IE"/>
          </a:p>
        </p:txBody>
      </p:sp>
    </p:spTree>
    <p:extLst>
      <p:ext uri="{BB962C8B-B14F-4D97-AF65-F5344CB8AC3E}">
        <p14:creationId xmlns:p14="http://schemas.microsoft.com/office/powerpoint/2010/main" val="433114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D884A8F8-F278-4EC9-AD7A-FA0FA4050493}" type="datetimeFigureOut">
              <a:rPr lang="en-IE" smtClean="0"/>
              <a:t>03/10/2016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18F68AF-032E-4A32-ACCC-BAA9EA4AB46C}" type="slidenum">
              <a:rPr lang="en-IE" smtClean="0"/>
              <a:t>‹#›</a:t>
            </a:fld>
            <a:endParaRPr lang="en-IE"/>
          </a:p>
        </p:txBody>
      </p:sp>
    </p:spTree>
    <p:extLst>
      <p:ext uri="{BB962C8B-B14F-4D97-AF65-F5344CB8AC3E}">
        <p14:creationId xmlns:p14="http://schemas.microsoft.com/office/powerpoint/2010/main" val="953619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D884A8F8-F278-4EC9-AD7A-FA0FA4050493}" type="datetimeFigureOut">
              <a:rPr lang="en-IE" smtClean="0"/>
              <a:t>03/10/2016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518F68AF-032E-4A32-ACCC-BAA9EA4AB46C}" type="slidenum">
              <a:rPr lang="en-IE" smtClean="0"/>
              <a:t>‹#›</a:t>
            </a:fld>
            <a:endParaRPr lang="en-IE"/>
          </a:p>
        </p:txBody>
      </p:sp>
    </p:spTree>
    <p:extLst>
      <p:ext uri="{BB962C8B-B14F-4D97-AF65-F5344CB8AC3E}">
        <p14:creationId xmlns:p14="http://schemas.microsoft.com/office/powerpoint/2010/main" val="410089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D884A8F8-F278-4EC9-AD7A-FA0FA4050493}" type="datetimeFigureOut">
              <a:rPr lang="en-IE" smtClean="0"/>
              <a:t>03/10/2016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518F68AF-032E-4A32-ACCC-BAA9EA4AB46C}" type="slidenum">
              <a:rPr lang="en-IE" smtClean="0"/>
              <a:t>‹#›</a:t>
            </a:fld>
            <a:endParaRPr lang="en-IE"/>
          </a:p>
        </p:txBody>
      </p:sp>
    </p:spTree>
    <p:extLst>
      <p:ext uri="{BB962C8B-B14F-4D97-AF65-F5344CB8AC3E}">
        <p14:creationId xmlns:p14="http://schemas.microsoft.com/office/powerpoint/2010/main" val="1383038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84A8F8-F278-4EC9-AD7A-FA0FA4050493}" type="datetimeFigureOut">
              <a:rPr lang="en-IE" smtClean="0"/>
              <a:t>03/10/2016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518F68AF-032E-4A32-ACCC-BAA9EA4AB46C}" type="slidenum">
              <a:rPr lang="en-IE" smtClean="0"/>
              <a:t>‹#›</a:t>
            </a:fld>
            <a:endParaRPr lang="en-IE"/>
          </a:p>
        </p:txBody>
      </p:sp>
    </p:spTree>
    <p:extLst>
      <p:ext uri="{BB962C8B-B14F-4D97-AF65-F5344CB8AC3E}">
        <p14:creationId xmlns:p14="http://schemas.microsoft.com/office/powerpoint/2010/main" val="2029610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84A8F8-F278-4EC9-AD7A-FA0FA4050493}" type="datetimeFigureOut">
              <a:rPr lang="en-IE" smtClean="0"/>
              <a:t>03/10/2016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18F68AF-032E-4A32-ACCC-BAA9EA4AB46C}" type="slidenum">
              <a:rPr lang="en-IE" smtClean="0"/>
              <a:t>‹#›</a:t>
            </a:fld>
            <a:endParaRPr lang="en-IE"/>
          </a:p>
        </p:txBody>
      </p:sp>
    </p:spTree>
    <p:extLst>
      <p:ext uri="{BB962C8B-B14F-4D97-AF65-F5344CB8AC3E}">
        <p14:creationId xmlns:p14="http://schemas.microsoft.com/office/powerpoint/2010/main" val="3237543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84A8F8-F278-4EC9-AD7A-FA0FA4050493}" type="datetimeFigureOut">
              <a:rPr lang="en-IE" smtClean="0"/>
              <a:t>03/10/2016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18F68AF-032E-4A32-ACCC-BAA9EA4AB46C}" type="slidenum">
              <a:rPr lang="en-IE" smtClean="0"/>
              <a:t>‹#›</a:t>
            </a:fld>
            <a:endParaRPr lang="en-IE"/>
          </a:p>
        </p:txBody>
      </p:sp>
    </p:spTree>
    <p:extLst>
      <p:ext uri="{BB962C8B-B14F-4D97-AF65-F5344CB8AC3E}">
        <p14:creationId xmlns:p14="http://schemas.microsoft.com/office/powerpoint/2010/main" val="641683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84A8F8-F278-4EC9-AD7A-FA0FA4050493}" type="datetimeFigureOut">
              <a:rPr lang="en-IE" smtClean="0"/>
              <a:t>03/10/2016</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F68AF-032E-4A32-ACCC-BAA9EA4AB46C}" type="slidenum">
              <a:rPr lang="en-IE" smtClean="0"/>
              <a:t>‹#›</a:t>
            </a:fld>
            <a:endParaRPr lang="en-IE"/>
          </a:p>
        </p:txBody>
      </p:sp>
    </p:spTree>
    <p:extLst>
      <p:ext uri="{BB962C8B-B14F-4D97-AF65-F5344CB8AC3E}">
        <p14:creationId xmlns:p14="http://schemas.microsoft.com/office/powerpoint/2010/main" val="3975990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caroline@cramdentechsolutions.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75087"/>
            <a:ext cx="9144000" cy="1260207"/>
          </a:xfrm>
        </p:spPr>
        <p:txBody>
          <a:bodyPr/>
          <a:lstStyle/>
          <a:p>
            <a:r>
              <a:rPr lang="en-IE" b="1" dirty="0" smtClean="0">
                <a:solidFill>
                  <a:schemeClr val="accent6"/>
                </a:solidFill>
              </a:rPr>
              <a:t>The Companies Act 2014</a:t>
            </a:r>
            <a:endParaRPr lang="en-IE" b="1" dirty="0">
              <a:solidFill>
                <a:schemeClr val="accent6"/>
              </a:solidFill>
            </a:endParaRPr>
          </a:p>
        </p:txBody>
      </p:sp>
      <p:sp>
        <p:nvSpPr>
          <p:cNvPr id="3" name="Subtitle 2"/>
          <p:cNvSpPr>
            <a:spLocks noGrp="1"/>
          </p:cNvSpPr>
          <p:nvPr>
            <p:ph type="subTitle" idx="1"/>
          </p:nvPr>
        </p:nvSpPr>
        <p:spPr>
          <a:xfrm>
            <a:off x="1524000" y="2830442"/>
            <a:ext cx="9144000" cy="532080"/>
          </a:xfrm>
        </p:spPr>
        <p:txBody>
          <a:bodyPr/>
          <a:lstStyle/>
          <a:p>
            <a:r>
              <a:rPr lang="en-IE" dirty="0" smtClean="0">
                <a:solidFill>
                  <a:schemeClr val="tx1">
                    <a:lumMod val="50000"/>
                    <a:lumOff val="50000"/>
                  </a:schemeClr>
                </a:solidFill>
              </a:rPr>
              <a:t>Implications for Companies Limited by Guarantee</a:t>
            </a:r>
            <a:endParaRPr lang="en-IE" dirty="0">
              <a:solidFill>
                <a:schemeClr val="tx1">
                  <a:lumMod val="50000"/>
                  <a:lumOff val="50000"/>
                </a:schemeClr>
              </a:solidFill>
            </a:endParaRPr>
          </a:p>
        </p:txBody>
      </p:sp>
      <p:sp>
        <p:nvSpPr>
          <p:cNvPr id="4" name="TextBox 3"/>
          <p:cNvSpPr txBox="1"/>
          <p:nvPr/>
        </p:nvSpPr>
        <p:spPr>
          <a:xfrm>
            <a:off x="1955442" y="5078431"/>
            <a:ext cx="8100812" cy="1015663"/>
          </a:xfrm>
          <a:prstGeom prst="rect">
            <a:avLst/>
          </a:prstGeom>
          <a:noFill/>
        </p:spPr>
        <p:txBody>
          <a:bodyPr wrap="square" rtlCol="0">
            <a:spAutoFit/>
          </a:bodyPr>
          <a:lstStyle/>
          <a:p>
            <a:pPr algn="ctr"/>
            <a:r>
              <a:rPr lang="en-IE" b="1" dirty="0" smtClean="0">
                <a:solidFill>
                  <a:schemeClr val="tx1">
                    <a:lumMod val="50000"/>
                    <a:lumOff val="50000"/>
                  </a:schemeClr>
                </a:solidFill>
              </a:rPr>
              <a:t>Facilitated by Caroline </a:t>
            </a:r>
            <a:r>
              <a:rPr lang="en-IE" b="1" dirty="0" smtClean="0">
                <a:solidFill>
                  <a:schemeClr val="tx1">
                    <a:lumMod val="50000"/>
                    <a:lumOff val="50000"/>
                  </a:schemeClr>
                </a:solidFill>
              </a:rPr>
              <a:t>Egan</a:t>
            </a:r>
          </a:p>
          <a:p>
            <a:pPr algn="ctr"/>
            <a:endParaRPr lang="en-IE" b="1" dirty="0" smtClean="0">
              <a:solidFill>
                <a:schemeClr val="tx1">
                  <a:lumMod val="50000"/>
                  <a:lumOff val="50000"/>
                </a:schemeClr>
              </a:solidFill>
            </a:endParaRPr>
          </a:p>
          <a:p>
            <a:pPr algn="ctr"/>
            <a:r>
              <a:rPr lang="en-IE" sz="2400" b="1" dirty="0" smtClean="0">
                <a:solidFill>
                  <a:schemeClr val="tx1">
                    <a:lumMod val="50000"/>
                    <a:lumOff val="50000"/>
                  </a:schemeClr>
                </a:solidFill>
              </a:rPr>
              <a:t>On behalf of Dublin North West Area Partnership</a:t>
            </a:r>
            <a:endParaRPr lang="en-IE" sz="2400" b="1" dirty="0">
              <a:solidFill>
                <a:schemeClr val="tx1">
                  <a:lumMod val="50000"/>
                  <a:lumOff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0316" y="4209811"/>
            <a:ext cx="3891064" cy="894945"/>
          </a:xfrm>
          <a:prstGeom prst="rect">
            <a:avLst/>
          </a:prstGeom>
        </p:spPr>
      </p:pic>
    </p:spTree>
    <p:extLst>
      <p:ext uri="{BB962C8B-B14F-4D97-AF65-F5344CB8AC3E}">
        <p14:creationId xmlns:p14="http://schemas.microsoft.com/office/powerpoint/2010/main" val="2090695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Companies Directors</a:t>
            </a:r>
            <a:endParaRPr lang="en-IE" b="1" dirty="0">
              <a:solidFill>
                <a:schemeClr val="accent6"/>
              </a:solidFill>
            </a:endParaRPr>
          </a:p>
        </p:txBody>
      </p:sp>
      <p:sp>
        <p:nvSpPr>
          <p:cNvPr id="3" name="Content Placeholder 2"/>
          <p:cNvSpPr>
            <a:spLocks noGrp="1"/>
          </p:cNvSpPr>
          <p:nvPr>
            <p:ph idx="1"/>
          </p:nvPr>
        </p:nvSpPr>
        <p:spPr/>
        <p:txBody>
          <a:bodyPr>
            <a:normAutofit/>
          </a:bodyPr>
          <a:lstStyle/>
          <a:p>
            <a:pPr marL="0" indent="0">
              <a:buNone/>
            </a:pPr>
            <a:r>
              <a:rPr lang="en-IE" i="1" dirty="0" smtClean="0"/>
              <a:t>Duties</a:t>
            </a:r>
            <a:r>
              <a:rPr lang="en-IE" i="1" dirty="0"/>
              <a:t> </a:t>
            </a:r>
            <a:r>
              <a:rPr lang="en-IE" i="1" dirty="0" smtClean="0"/>
              <a:t>of Directors under the Act:</a:t>
            </a:r>
            <a:endParaRPr lang="en-IE" i="1" dirty="0"/>
          </a:p>
          <a:p>
            <a:pPr marL="0" indent="0">
              <a:buNone/>
            </a:pPr>
            <a:endParaRPr lang="en-IE" dirty="0" smtClean="0"/>
          </a:p>
          <a:p>
            <a:pPr fontAlgn="base"/>
            <a:r>
              <a:rPr lang="en-IE" dirty="0"/>
              <a:t>E</a:t>
            </a:r>
            <a:r>
              <a:rPr lang="en-IE" dirty="0" smtClean="0"/>
              <a:t>xercise </a:t>
            </a:r>
            <a:r>
              <a:rPr lang="en-IE" dirty="0"/>
              <a:t>the care, skill and diligence which would be exercised in the same circumstances by a reasonable person having both</a:t>
            </a:r>
            <a:r>
              <a:rPr lang="en-IE" dirty="0" smtClean="0"/>
              <a:t>—</a:t>
            </a:r>
          </a:p>
          <a:p>
            <a:pPr marL="0" indent="0" fontAlgn="base">
              <a:buNone/>
            </a:pPr>
            <a:r>
              <a:rPr lang="en-IE" dirty="0"/>
              <a:t> </a:t>
            </a:r>
            <a:r>
              <a:rPr lang="en-IE" dirty="0" smtClean="0"/>
              <a:t>  (</a:t>
            </a:r>
            <a:r>
              <a:rPr lang="en-IE" dirty="0" err="1"/>
              <a:t>i</a:t>
            </a:r>
            <a:r>
              <a:rPr lang="en-IE" dirty="0"/>
              <a:t>) the knowledge and experience that may reasonably be expected </a:t>
            </a:r>
            <a:r>
              <a:rPr lang="en-IE" dirty="0" smtClean="0"/>
              <a:t>of</a:t>
            </a:r>
          </a:p>
          <a:p>
            <a:pPr marL="0" indent="0" fontAlgn="base">
              <a:buNone/>
            </a:pPr>
            <a:r>
              <a:rPr lang="en-IE" dirty="0"/>
              <a:t> </a:t>
            </a:r>
            <a:r>
              <a:rPr lang="en-IE" dirty="0" smtClean="0"/>
              <a:t>       a </a:t>
            </a:r>
            <a:r>
              <a:rPr lang="en-IE" dirty="0"/>
              <a:t>person in the same position as the director; and</a:t>
            </a:r>
          </a:p>
          <a:p>
            <a:pPr marL="0" indent="0" fontAlgn="base">
              <a:buNone/>
            </a:pPr>
            <a:r>
              <a:rPr lang="en-IE" dirty="0" smtClean="0"/>
              <a:t>   (</a:t>
            </a:r>
            <a:r>
              <a:rPr lang="en-IE" dirty="0"/>
              <a:t>ii) the knowledge and experience which the director </a:t>
            </a:r>
            <a:r>
              <a:rPr lang="en-IE" dirty="0" smtClean="0"/>
              <a:t>has</a:t>
            </a:r>
            <a:endParaRPr lang="en-IE" dirty="0"/>
          </a:p>
          <a:p>
            <a:pPr fontAlgn="base"/>
            <a:r>
              <a:rPr lang="en-IE" dirty="0"/>
              <a:t>H</a:t>
            </a:r>
            <a:r>
              <a:rPr lang="en-IE" dirty="0" smtClean="0"/>
              <a:t>ave </a:t>
            </a:r>
            <a:r>
              <a:rPr lang="en-IE" dirty="0"/>
              <a:t>regard to the interests of its </a:t>
            </a:r>
            <a:r>
              <a:rPr lang="en-IE" dirty="0" smtClean="0"/>
              <a:t>members (and employees in general)</a:t>
            </a:r>
            <a:endParaRPr lang="en-IE" dirty="0"/>
          </a:p>
          <a:p>
            <a:endParaRPr lang="en-IE" dirty="0" smtClean="0"/>
          </a:p>
        </p:txBody>
      </p:sp>
    </p:spTree>
    <p:extLst>
      <p:ext uri="{BB962C8B-B14F-4D97-AF65-F5344CB8AC3E}">
        <p14:creationId xmlns:p14="http://schemas.microsoft.com/office/powerpoint/2010/main" val="42203889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Companies Directors</a:t>
            </a:r>
            <a:endParaRPr lang="en-IE" b="1" dirty="0">
              <a:solidFill>
                <a:schemeClr val="accent6"/>
              </a:solidFill>
            </a:endParaRPr>
          </a:p>
        </p:txBody>
      </p:sp>
      <p:sp>
        <p:nvSpPr>
          <p:cNvPr id="3" name="Content Placeholder 2"/>
          <p:cNvSpPr>
            <a:spLocks noGrp="1"/>
          </p:cNvSpPr>
          <p:nvPr>
            <p:ph idx="1"/>
          </p:nvPr>
        </p:nvSpPr>
        <p:spPr/>
        <p:txBody>
          <a:bodyPr>
            <a:normAutofit/>
          </a:bodyPr>
          <a:lstStyle/>
          <a:p>
            <a:pPr marL="0" indent="0">
              <a:buNone/>
            </a:pPr>
            <a:r>
              <a:rPr lang="en-IE" i="1" dirty="0" smtClean="0"/>
              <a:t>Required to:</a:t>
            </a:r>
            <a:endParaRPr lang="en-IE" i="1" dirty="0"/>
          </a:p>
          <a:p>
            <a:pPr marL="0" indent="0">
              <a:buNone/>
            </a:pPr>
            <a:endParaRPr lang="en-IE" dirty="0" smtClean="0"/>
          </a:p>
          <a:p>
            <a:pPr marL="342900" indent="-342900"/>
            <a:r>
              <a:rPr lang="en-IE" dirty="0" smtClean="0"/>
              <a:t>Disclose </a:t>
            </a:r>
            <a:r>
              <a:rPr lang="en-IE" dirty="0"/>
              <a:t>Personal </a:t>
            </a:r>
            <a:r>
              <a:rPr lang="en-IE" dirty="0" smtClean="0"/>
              <a:t>Information: name etc.</a:t>
            </a:r>
            <a:endParaRPr lang="en-IE" dirty="0"/>
          </a:p>
          <a:p>
            <a:pPr marL="342900" indent="-342900"/>
            <a:r>
              <a:rPr lang="en-IE" dirty="0" smtClean="0"/>
              <a:t>Disclose </a:t>
            </a:r>
            <a:r>
              <a:rPr lang="en-IE" dirty="0"/>
              <a:t>interests in </a:t>
            </a:r>
            <a:r>
              <a:rPr lang="en-IE" dirty="0" smtClean="0"/>
              <a:t>contracts or proposed contracts</a:t>
            </a:r>
            <a:endParaRPr lang="en-IE" dirty="0"/>
          </a:p>
          <a:p>
            <a:pPr marL="342900" indent="-342900"/>
            <a:r>
              <a:rPr lang="en-IE" dirty="0" smtClean="0"/>
              <a:t>Keep </a:t>
            </a:r>
            <a:r>
              <a:rPr lang="en-IE" dirty="0"/>
              <a:t>Financial </a:t>
            </a:r>
            <a:r>
              <a:rPr lang="en-IE" dirty="0" smtClean="0"/>
              <a:t>Records and arrange audits unless exempted</a:t>
            </a:r>
            <a:endParaRPr lang="en-IE" dirty="0"/>
          </a:p>
          <a:p>
            <a:pPr marL="342900" indent="-342900"/>
            <a:r>
              <a:rPr lang="en-IE" dirty="0" smtClean="0"/>
              <a:t>Report </a:t>
            </a:r>
            <a:r>
              <a:rPr lang="en-IE" dirty="0"/>
              <a:t>to </a:t>
            </a:r>
            <a:r>
              <a:rPr lang="en-IE" dirty="0" smtClean="0"/>
              <a:t>Members – each financial year</a:t>
            </a:r>
          </a:p>
        </p:txBody>
      </p:sp>
    </p:spTree>
    <p:extLst>
      <p:ext uri="{BB962C8B-B14F-4D97-AF65-F5344CB8AC3E}">
        <p14:creationId xmlns:p14="http://schemas.microsoft.com/office/powerpoint/2010/main" val="28259445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Companies Directors</a:t>
            </a:r>
            <a:endParaRPr lang="en-IE" b="1" dirty="0">
              <a:solidFill>
                <a:schemeClr val="accent6"/>
              </a:solidFill>
            </a:endParaRPr>
          </a:p>
        </p:txBody>
      </p:sp>
      <p:sp>
        <p:nvSpPr>
          <p:cNvPr id="3" name="Content Placeholder 2"/>
          <p:cNvSpPr>
            <a:spLocks noGrp="1"/>
          </p:cNvSpPr>
          <p:nvPr>
            <p:ph idx="1"/>
          </p:nvPr>
        </p:nvSpPr>
        <p:spPr/>
        <p:txBody>
          <a:bodyPr>
            <a:normAutofit/>
          </a:bodyPr>
          <a:lstStyle/>
          <a:p>
            <a:pPr marL="0" indent="0">
              <a:buNone/>
            </a:pPr>
            <a:r>
              <a:rPr lang="en-IE" i="1" dirty="0" smtClean="0"/>
              <a:t>Required to:</a:t>
            </a:r>
          </a:p>
          <a:p>
            <a:pPr marL="0" indent="0">
              <a:buNone/>
            </a:pPr>
            <a:endParaRPr lang="en-IE" dirty="0" smtClean="0"/>
          </a:p>
          <a:p>
            <a:pPr marL="342900" indent="-342900"/>
            <a:r>
              <a:rPr lang="en-IE" dirty="0" smtClean="0"/>
              <a:t>Hold Meetings: AGM each year, 21 days notice</a:t>
            </a:r>
            <a:endParaRPr lang="en-IE" dirty="0"/>
          </a:p>
          <a:p>
            <a:pPr marL="342900" indent="-342900"/>
            <a:r>
              <a:rPr lang="en-IE" dirty="0" smtClean="0"/>
              <a:t>Record </a:t>
            </a:r>
            <a:r>
              <a:rPr lang="en-IE" dirty="0"/>
              <a:t>Minutes of Meetings</a:t>
            </a:r>
          </a:p>
          <a:p>
            <a:pPr marL="342900" indent="-342900"/>
            <a:r>
              <a:rPr lang="en-IE" dirty="0" smtClean="0"/>
              <a:t>Keep </a:t>
            </a:r>
            <a:r>
              <a:rPr lang="en-IE" dirty="0"/>
              <a:t>Registers (Members, Directors, Interests)</a:t>
            </a:r>
          </a:p>
          <a:p>
            <a:pPr marL="342900" indent="-342900"/>
            <a:r>
              <a:rPr lang="en-IE" dirty="0" smtClean="0"/>
              <a:t>Comply with Filing Obligations: Annual Returns to CRO, changes in office address or directors and company secretary, details of charges/mortgages on the company’s property and repayment of same</a:t>
            </a:r>
            <a:endParaRPr lang="en-IE" dirty="0"/>
          </a:p>
          <a:p>
            <a:pPr marL="0" indent="0">
              <a:buNone/>
            </a:pPr>
            <a:endParaRPr lang="en-IE" dirty="0"/>
          </a:p>
          <a:p>
            <a:pPr marL="0" indent="0">
              <a:buNone/>
            </a:pPr>
            <a:endParaRPr lang="en-IE" dirty="0"/>
          </a:p>
        </p:txBody>
      </p:sp>
    </p:spTree>
    <p:extLst>
      <p:ext uri="{BB962C8B-B14F-4D97-AF65-F5344CB8AC3E}">
        <p14:creationId xmlns:p14="http://schemas.microsoft.com/office/powerpoint/2010/main" val="2576170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Company Secretary</a:t>
            </a:r>
            <a:endParaRPr lang="en-IE" b="1" dirty="0">
              <a:solidFill>
                <a:schemeClr val="accent6"/>
              </a:solidFill>
            </a:endParaRPr>
          </a:p>
        </p:txBody>
      </p:sp>
      <p:sp>
        <p:nvSpPr>
          <p:cNvPr id="3" name="Content Placeholder 2"/>
          <p:cNvSpPr>
            <a:spLocks noGrp="1"/>
          </p:cNvSpPr>
          <p:nvPr>
            <p:ph idx="1"/>
          </p:nvPr>
        </p:nvSpPr>
        <p:spPr/>
        <p:txBody>
          <a:bodyPr/>
          <a:lstStyle/>
          <a:p>
            <a:r>
              <a:rPr lang="en-IE" dirty="0" smtClean="0"/>
              <a:t>Directors must ensure that the Company Secretary has the skills necessary to carry out their role.</a:t>
            </a:r>
          </a:p>
          <a:p>
            <a:endParaRPr lang="en-IE" dirty="0"/>
          </a:p>
          <a:p>
            <a:endParaRPr lang="en-IE" dirty="0" smtClean="0"/>
          </a:p>
          <a:p>
            <a:r>
              <a:rPr lang="en-IE" dirty="0" smtClean="0">
                <a:solidFill>
                  <a:schemeClr val="accent6"/>
                </a:solidFill>
              </a:rPr>
              <a:t>Question:</a:t>
            </a:r>
          </a:p>
          <a:p>
            <a:pPr marL="0" indent="0">
              <a:buNone/>
            </a:pPr>
            <a:r>
              <a:rPr lang="en-IE" dirty="0" smtClean="0">
                <a:solidFill>
                  <a:schemeClr val="accent6"/>
                </a:solidFill>
              </a:rPr>
              <a:t>   Who can act as a company secretary?</a:t>
            </a:r>
            <a:endParaRPr lang="en-IE" dirty="0">
              <a:solidFill>
                <a:schemeClr val="accent6"/>
              </a:solidFill>
            </a:endParaRPr>
          </a:p>
        </p:txBody>
      </p:sp>
    </p:spTree>
    <p:extLst>
      <p:ext uri="{BB962C8B-B14F-4D97-AF65-F5344CB8AC3E}">
        <p14:creationId xmlns:p14="http://schemas.microsoft.com/office/powerpoint/2010/main" val="2038751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The Company Secretary</a:t>
            </a:r>
            <a:endParaRPr lang="en-IE" b="1" dirty="0">
              <a:solidFill>
                <a:schemeClr val="accent6"/>
              </a:solidFill>
            </a:endParaRPr>
          </a:p>
        </p:txBody>
      </p:sp>
      <p:sp>
        <p:nvSpPr>
          <p:cNvPr id="3" name="Content Placeholder 2"/>
          <p:cNvSpPr>
            <a:spLocks noGrp="1"/>
          </p:cNvSpPr>
          <p:nvPr>
            <p:ph idx="1"/>
          </p:nvPr>
        </p:nvSpPr>
        <p:spPr/>
        <p:txBody>
          <a:bodyPr>
            <a:normAutofit/>
          </a:bodyPr>
          <a:lstStyle/>
          <a:p>
            <a:pPr marL="0" indent="0">
              <a:buNone/>
            </a:pPr>
            <a:r>
              <a:rPr lang="en-IE" i="1" dirty="0" smtClean="0"/>
              <a:t>Legal Duties of the Company Secretary - CLG:</a:t>
            </a:r>
            <a:endParaRPr lang="en-IE" i="1" dirty="0"/>
          </a:p>
          <a:p>
            <a:pPr marL="0" indent="0">
              <a:buNone/>
            </a:pPr>
            <a:endParaRPr lang="en-IE" dirty="0" smtClean="0"/>
          </a:p>
          <a:p>
            <a:r>
              <a:rPr lang="en-IE" dirty="0" smtClean="0"/>
              <a:t>Complete, sign and send the company’s annual return to the CRO</a:t>
            </a:r>
          </a:p>
          <a:p>
            <a:r>
              <a:rPr lang="en-IE" dirty="0" smtClean="0"/>
              <a:t>Certify that the financial statements attached to the annual return are true copies of the originals</a:t>
            </a:r>
          </a:p>
          <a:p>
            <a:r>
              <a:rPr lang="en-IE" dirty="0" smtClean="0"/>
              <a:t>Prepare an accurate statement of the company’s assets and liabilities if the company goes into liquidation or receivership</a:t>
            </a:r>
            <a:endParaRPr lang="en-IE" dirty="0"/>
          </a:p>
        </p:txBody>
      </p:sp>
    </p:spTree>
    <p:extLst>
      <p:ext uri="{BB962C8B-B14F-4D97-AF65-F5344CB8AC3E}">
        <p14:creationId xmlns:p14="http://schemas.microsoft.com/office/powerpoint/2010/main" val="6986203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The Company Secretary</a:t>
            </a:r>
            <a:endParaRPr lang="en-IE" b="1" dirty="0">
              <a:solidFill>
                <a:schemeClr val="accent6"/>
              </a:solidFill>
            </a:endParaRPr>
          </a:p>
        </p:txBody>
      </p:sp>
      <p:sp>
        <p:nvSpPr>
          <p:cNvPr id="3" name="Content Placeholder 2"/>
          <p:cNvSpPr>
            <a:spLocks noGrp="1"/>
          </p:cNvSpPr>
          <p:nvPr>
            <p:ph idx="1"/>
          </p:nvPr>
        </p:nvSpPr>
        <p:spPr/>
        <p:txBody>
          <a:bodyPr>
            <a:normAutofit/>
          </a:bodyPr>
          <a:lstStyle/>
          <a:p>
            <a:pPr marL="0" indent="0">
              <a:buNone/>
            </a:pPr>
            <a:r>
              <a:rPr lang="en-IE" i="1" dirty="0" smtClean="0"/>
              <a:t>Typical Administrative Duties of the Company Secretary:</a:t>
            </a:r>
            <a:endParaRPr lang="en-IE" i="1" dirty="0"/>
          </a:p>
          <a:p>
            <a:pPr marL="0" indent="0">
              <a:buNone/>
            </a:pPr>
            <a:endParaRPr lang="en-IE" dirty="0" smtClean="0"/>
          </a:p>
          <a:p>
            <a:r>
              <a:rPr lang="en-IE" dirty="0" smtClean="0"/>
              <a:t>Maintaining director personal details: name, address, etc.</a:t>
            </a:r>
          </a:p>
          <a:p>
            <a:r>
              <a:rPr lang="en-IE" dirty="0" smtClean="0"/>
              <a:t>Maintaining the company’s registers (and available to the public)</a:t>
            </a:r>
          </a:p>
          <a:p>
            <a:r>
              <a:rPr lang="en-IE" dirty="0" smtClean="0"/>
              <a:t>Sending documents to the CRO and publishing legal notices in media</a:t>
            </a:r>
          </a:p>
          <a:p>
            <a:r>
              <a:rPr lang="en-IE" dirty="0" smtClean="0"/>
              <a:t>Organising the logistics of board meetings and arranging AGM/EGM</a:t>
            </a:r>
          </a:p>
          <a:p>
            <a:r>
              <a:rPr lang="en-IE" dirty="0" smtClean="0"/>
              <a:t>Preparing meeting minutes and holding company seal</a:t>
            </a:r>
          </a:p>
          <a:p>
            <a:r>
              <a:rPr lang="en-IE" dirty="0" smtClean="0"/>
              <a:t>Providing directors with legal and administrative support</a:t>
            </a:r>
          </a:p>
        </p:txBody>
      </p:sp>
    </p:spTree>
    <p:extLst>
      <p:ext uri="{BB962C8B-B14F-4D97-AF65-F5344CB8AC3E}">
        <p14:creationId xmlns:p14="http://schemas.microsoft.com/office/powerpoint/2010/main" val="3903237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The Companies Act 2014 – CLG Compliance</a:t>
            </a:r>
            <a:endParaRPr lang="en-IE" b="1" dirty="0">
              <a:solidFill>
                <a:schemeClr val="accent6"/>
              </a:solidFill>
            </a:endParaRPr>
          </a:p>
        </p:txBody>
      </p:sp>
      <p:sp>
        <p:nvSpPr>
          <p:cNvPr id="3" name="Content Placeholder 2"/>
          <p:cNvSpPr>
            <a:spLocks noGrp="1"/>
          </p:cNvSpPr>
          <p:nvPr>
            <p:ph idx="1"/>
          </p:nvPr>
        </p:nvSpPr>
        <p:spPr/>
        <p:txBody>
          <a:bodyPr>
            <a:normAutofit fontScale="92500"/>
          </a:bodyPr>
          <a:lstStyle/>
          <a:p>
            <a:r>
              <a:rPr lang="en-IE" dirty="0" smtClean="0"/>
              <a:t>Name change from “Ltd.” to “CLG”. Name </a:t>
            </a:r>
            <a:r>
              <a:rPr lang="en-IE" u="sng" dirty="0" smtClean="0"/>
              <a:t>must include</a:t>
            </a:r>
            <a:r>
              <a:rPr lang="en-IE" dirty="0" smtClean="0"/>
              <a:t> CLG. Exemption-  Registrar of Companies accepts a CLG meets the criteria of a non-profit: </a:t>
            </a:r>
          </a:p>
          <a:p>
            <a:pPr>
              <a:buFontTx/>
              <a:buChar char="-"/>
            </a:pPr>
            <a:r>
              <a:rPr lang="en-IE" dirty="0" smtClean="0"/>
              <a:t>The constitution must state that the objects will be the promotion of commerce, art, science, education, religion or charity. And:</a:t>
            </a:r>
          </a:p>
          <a:p>
            <a:pPr>
              <a:buFontTx/>
              <a:buChar char="-"/>
            </a:pPr>
            <a:r>
              <a:rPr lang="en-IE" dirty="0" smtClean="0"/>
              <a:t>The profits of the company (if any) or other income are required to be applied to the promotion of the objects;</a:t>
            </a:r>
          </a:p>
          <a:p>
            <a:pPr>
              <a:buFontTx/>
              <a:buChar char="-"/>
            </a:pPr>
            <a:r>
              <a:rPr lang="en-IE" dirty="0" smtClean="0"/>
              <a:t>Payment of dividends/distributions to its members are prohibited</a:t>
            </a:r>
          </a:p>
          <a:p>
            <a:pPr>
              <a:buFontTx/>
              <a:buChar char="-"/>
            </a:pPr>
            <a:r>
              <a:rPr lang="en-IE" dirty="0" smtClean="0"/>
              <a:t>All assets which would otherwise be available to its members are required to be transferred on its winding up to another company whose objects are the promotion of commerce, art, science, religion or charity.</a:t>
            </a:r>
          </a:p>
          <a:p>
            <a:pPr marL="0" indent="0">
              <a:buNone/>
            </a:pPr>
            <a:endParaRPr lang="en-IE" dirty="0" smtClean="0"/>
          </a:p>
        </p:txBody>
      </p:sp>
    </p:spTree>
    <p:extLst>
      <p:ext uri="{BB962C8B-B14F-4D97-AF65-F5344CB8AC3E}">
        <p14:creationId xmlns:p14="http://schemas.microsoft.com/office/powerpoint/2010/main" val="23237060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The Companies Act 2014 – CLG Compliance</a:t>
            </a:r>
            <a:endParaRPr lang="en-IE" b="1" dirty="0">
              <a:solidFill>
                <a:schemeClr val="accent6"/>
              </a:solidFill>
            </a:endParaRPr>
          </a:p>
        </p:txBody>
      </p:sp>
      <p:sp>
        <p:nvSpPr>
          <p:cNvPr id="3" name="Content Placeholder 2"/>
          <p:cNvSpPr>
            <a:spLocks noGrp="1"/>
          </p:cNvSpPr>
          <p:nvPr>
            <p:ph idx="1"/>
          </p:nvPr>
        </p:nvSpPr>
        <p:spPr/>
        <p:txBody>
          <a:bodyPr>
            <a:normAutofit fontScale="85000" lnSpcReduction="10000"/>
          </a:bodyPr>
          <a:lstStyle/>
          <a:p>
            <a:r>
              <a:rPr lang="en-IE" dirty="0" smtClean="0"/>
              <a:t>Transition period – from June 1</a:t>
            </a:r>
            <a:r>
              <a:rPr lang="en-IE" baseline="30000" dirty="0" smtClean="0"/>
              <a:t>st</a:t>
            </a:r>
            <a:r>
              <a:rPr lang="en-IE" dirty="0" smtClean="0"/>
              <a:t> 2015 for 18 months</a:t>
            </a:r>
          </a:p>
          <a:p>
            <a:r>
              <a:rPr lang="en-IE" dirty="0" smtClean="0"/>
              <a:t>Name change from “Ltd.” to “CLG” will impact on stationery, publications, letterheads, contracts, cheque books etc. These documents </a:t>
            </a:r>
            <a:r>
              <a:rPr lang="en-IE" u="sng" dirty="0" smtClean="0"/>
              <a:t>must</a:t>
            </a:r>
            <a:r>
              <a:rPr lang="en-IE" dirty="0" smtClean="0"/>
              <a:t> be changed once the new certificate of incorporation is issued. Electronic issue.</a:t>
            </a:r>
          </a:p>
          <a:p>
            <a:r>
              <a:rPr lang="en-IE" dirty="0" smtClean="0"/>
              <a:t>Can have 1 member and no upper limit, but must still have 2 directors</a:t>
            </a:r>
          </a:p>
          <a:p>
            <a:r>
              <a:rPr lang="en-IE" dirty="0" smtClean="0"/>
              <a:t>Revenue Commissioners (CHY) still require a minimum of 7 members and 3 directors and certain clauses as per existing Memorandum to be met. Minimum of 3 </a:t>
            </a:r>
            <a:r>
              <a:rPr lang="en-IE" dirty="0" smtClean="0"/>
              <a:t>trustees </a:t>
            </a:r>
            <a:r>
              <a:rPr lang="en-IE" dirty="0" smtClean="0"/>
              <a:t>for new charity registrations required by CRA &amp; CHY.</a:t>
            </a:r>
          </a:p>
          <a:p>
            <a:r>
              <a:rPr lang="en-IE" dirty="0" smtClean="0"/>
              <a:t>Constitution made up of a Memorandum and Articles of Association</a:t>
            </a:r>
          </a:p>
          <a:p>
            <a:r>
              <a:rPr lang="en-IE" dirty="0" smtClean="0"/>
              <a:t>Existing companies should submit form N3 to CRO with amended constitution, otherwise name deemed to have been changed at end of the 18 month period – November 30</a:t>
            </a:r>
            <a:r>
              <a:rPr lang="en-IE" baseline="30000" dirty="0" smtClean="0"/>
              <a:t>th</a:t>
            </a:r>
            <a:r>
              <a:rPr lang="en-IE" dirty="0" smtClean="0"/>
              <a:t> 2016.</a:t>
            </a:r>
          </a:p>
          <a:p>
            <a:endParaRPr lang="en-IE" dirty="0" smtClean="0"/>
          </a:p>
        </p:txBody>
      </p:sp>
    </p:spTree>
    <p:extLst>
      <p:ext uri="{BB962C8B-B14F-4D97-AF65-F5344CB8AC3E}">
        <p14:creationId xmlns:p14="http://schemas.microsoft.com/office/powerpoint/2010/main" val="23016728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The Companies Act 2014 – CLG Compliance</a:t>
            </a:r>
            <a:endParaRPr lang="en-IE" b="1" dirty="0">
              <a:solidFill>
                <a:schemeClr val="accent6"/>
              </a:solidFill>
            </a:endParaRPr>
          </a:p>
        </p:txBody>
      </p:sp>
      <p:sp>
        <p:nvSpPr>
          <p:cNvPr id="3" name="Content Placeholder 2"/>
          <p:cNvSpPr>
            <a:spLocks noGrp="1"/>
          </p:cNvSpPr>
          <p:nvPr>
            <p:ph idx="1"/>
          </p:nvPr>
        </p:nvSpPr>
        <p:spPr/>
        <p:txBody>
          <a:bodyPr>
            <a:normAutofit/>
          </a:bodyPr>
          <a:lstStyle/>
          <a:p>
            <a:r>
              <a:rPr lang="en-IE" dirty="0" smtClean="0"/>
              <a:t>CLG will continue to have an objects clause (which explains the company’s principle activity and purpose)</a:t>
            </a:r>
          </a:p>
          <a:p>
            <a:r>
              <a:rPr lang="en-IE" dirty="0" smtClean="0"/>
              <a:t>No Table C, but 87 statutory default provisions will apply to its internal administration, unless the constitution provides otherwise. Companies should check their existing Memorandum &amp; Articles of Association to see if any statutory default provisions conflict with existing company rules/articles. May use CRA model constitution.</a:t>
            </a:r>
          </a:p>
          <a:p>
            <a:r>
              <a:rPr lang="en-IE" dirty="0" smtClean="0"/>
              <a:t>Obligation to prepare a Directors’ Compliance Statement where both the balance sheet is &gt; €12.5m and turnover is &gt; €25 million</a:t>
            </a:r>
          </a:p>
          <a:p>
            <a:r>
              <a:rPr lang="en-IE" dirty="0" smtClean="0"/>
              <a:t>AGMs are optional for CLGs which have only one member</a:t>
            </a:r>
          </a:p>
        </p:txBody>
      </p:sp>
    </p:spTree>
    <p:extLst>
      <p:ext uri="{BB962C8B-B14F-4D97-AF65-F5344CB8AC3E}">
        <p14:creationId xmlns:p14="http://schemas.microsoft.com/office/powerpoint/2010/main" val="7029976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The Companies Act 2014 – CLG Compliance</a:t>
            </a:r>
            <a:endParaRPr lang="en-IE" b="1" dirty="0">
              <a:solidFill>
                <a:schemeClr val="accent6"/>
              </a:solidFill>
            </a:endParaRPr>
          </a:p>
        </p:txBody>
      </p:sp>
      <p:sp>
        <p:nvSpPr>
          <p:cNvPr id="3" name="Content Placeholder 2"/>
          <p:cNvSpPr>
            <a:spLocks noGrp="1"/>
          </p:cNvSpPr>
          <p:nvPr>
            <p:ph idx="1"/>
          </p:nvPr>
        </p:nvSpPr>
        <p:spPr/>
        <p:txBody>
          <a:bodyPr>
            <a:normAutofit fontScale="92500" lnSpcReduction="10000"/>
          </a:bodyPr>
          <a:lstStyle/>
          <a:p>
            <a:r>
              <a:rPr lang="en-IE" dirty="0" smtClean="0"/>
              <a:t>Any new director or company secretary should sign a statement acknowledging that they have legal duties and obligations</a:t>
            </a:r>
          </a:p>
          <a:p>
            <a:r>
              <a:rPr lang="en-IE" dirty="0" smtClean="0"/>
              <a:t>Audit exemption now available subject to thresholds. Satisfy 2 or more of the following criteria in the current or preceding financial year:</a:t>
            </a:r>
          </a:p>
          <a:p>
            <a:pPr marL="0" indent="0">
              <a:buNone/>
            </a:pPr>
            <a:r>
              <a:rPr lang="en-IE" dirty="0" smtClean="0"/>
              <a:t>		Turnover &lt; €8.8 million and/or</a:t>
            </a:r>
          </a:p>
          <a:p>
            <a:pPr marL="0" indent="0">
              <a:buNone/>
            </a:pPr>
            <a:r>
              <a:rPr lang="en-IE" dirty="0"/>
              <a:t>	</a:t>
            </a:r>
            <a:r>
              <a:rPr lang="en-IE" dirty="0" smtClean="0"/>
              <a:t>	Balance Sheet total &lt; €4.4. million and/or</a:t>
            </a:r>
          </a:p>
          <a:p>
            <a:pPr marL="0" indent="0">
              <a:buNone/>
            </a:pPr>
            <a:r>
              <a:rPr lang="en-IE" dirty="0"/>
              <a:t>	</a:t>
            </a:r>
            <a:r>
              <a:rPr lang="en-IE" dirty="0" smtClean="0"/>
              <a:t>	Average number of employees &lt; 50</a:t>
            </a:r>
          </a:p>
          <a:p>
            <a:pPr marL="0" indent="0">
              <a:buNone/>
            </a:pPr>
            <a:r>
              <a:rPr lang="en-IE" dirty="0"/>
              <a:t> </a:t>
            </a:r>
            <a:r>
              <a:rPr lang="en-IE" dirty="0" smtClean="0"/>
              <a:t>  BUT all members must agree to the audit exemption! Also check Charity Regulatory Authority and Funding Agency requirements for audited accounts</a:t>
            </a:r>
          </a:p>
          <a:p>
            <a:r>
              <a:rPr lang="en-IE" dirty="0" smtClean="0"/>
              <a:t>De facto and shadow directors are bound by director duties too!</a:t>
            </a:r>
            <a:endParaRPr lang="en-IE" dirty="0"/>
          </a:p>
          <a:p>
            <a:endParaRPr lang="en-IE" dirty="0" smtClean="0"/>
          </a:p>
          <a:p>
            <a:endParaRPr lang="en-IE" dirty="0" smtClean="0"/>
          </a:p>
        </p:txBody>
      </p:sp>
    </p:spTree>
    <p:extLst>
      <p:ext uri="{BB962C8B-B14F-4D97-AF65-F5344CB8AC3E}">
        <p14:creationId xmlns:p14="http://schemas.microsoft.com/office/powerpoint/2010/main" val="81955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Agenda</a:t>
            </a:r>
            <a:endParaRPr lang="en-IE" b="1" dirty="0">
              <a:solidFill>
                <a:schemeClr val="accent6"/>
              </a:solidFill>
            </a:endParaRPr>
          </a:p>
        </p:txBody>
      </p:sp>
      <p:sp>
        <p:nvSpPr>
          <p:cNvPr id="3" name="Content Placeholder 2"/>
          <p:cNvSpPr>
            <a:spLocks noGrp="1"/>
          </p:cNvSpPr>
          <p:nvPr>
            <p:ph idx="1"/>
          </p:nvPr>
        </p:nvSpPr>
        <p:spPr/>
        <p:txBody>
          <a:bodyPr>
            <a:normAutofit/>
          </a:bodyPr>
          <a:lstStyle/>
          <a:p>
            <a:r>
              <a:rPr lang="en-IE" dirty="0" smtClean="0"/>
              <a:t>Role of Members</a:t>
            </a:r>
          </a:p>
          <a:p>
            <a:r>
              <a:rPr lang="en-IE" dirty="0" smtClean="0"/>
              <a:t>Core functions of Board and responsibilities and duties of Directors</a:t>
            </a:r>
          </a:p>
          <a:p>
            <a:r>
              <a:rPr lang="en-IE" dirty="0" smtClean="0"/>
              <a:t>Role and duties of Company Secretary</a:t>
            </a:r>
          </a:p>
          <a:p>
            <a:r>
              <a:rPr lang="en-IE" dirty="0" smtClean="0"/>
              <a:t>Implications of the Companies Act 2014</a:t>
            </a:r>
          </a:p>
          <a:p>
            <a:r>
              <a:rPr lang="en-IE" dirty="0" err="1" smtClean="0"/>
              <a:t>BoardPASS</a:t>
            </a:r>
            <a:r>
              <a:rPr lang="en-IE" dirty="0" smtClean="0"/>
              <a:t> 365 – how it can help?</a:t>
            </a:r>
            <a:endParaRPr lang="en-IE" dirty="0"/>
          </a:p>
        </p:txBody>
      </p:sp>
    </p:spTree>
    <p:extLst>
      <p:ext uri="{BB962C8B-B14F-4D97-AF65-F5344CB8AC3E}">
        <p14:creationId xmlns:p14="http://schemas.microsoft.com/office/powerpoint/2010/main" val="1177385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Existing CLG – What Happens Next?</a:t>
            </a:r>
            <a:endParaRPr lang="en-IE" b="1" dirty="0">
              <a:solidFill>
                <a:schemeClr val="accent6"/>
              </a:solidFill>
            </a:endParaRPr>
          </a:p>
        </p:txBody>
      </p:sp>
      <p:sp>
        <p:nvSpPr>
          <p:cNvPr id="3" name="Content Placeholder 2"/>
          <p:cNvSpPr>
            <a:spLocks noGrp="1"/>
          </p:cNvSpPr>
          <p:nvPr>
            <p:ph idx="1"/>
          </p:nvPr>
        </p:nvSpPr>
        <p:spPr/>
        <p:txBody>
          <a:bodyPr/>
          <a:lstStyle/>
          <a:p>
            <a:r>
              <a:rPr lang="en-IE" dirty="0" smtClean="0"/>
              <a:t>Name change</a:t>
            </a:r>
          </a:p>
          <a:p>
            <a:endParaRPr lang="en-IE" dirty="0" smtClean="0"/>
          </a:p>
          <a:p>
            <a:r>
              <a:rPr lang="en-IE" dirty="0" smtClean="0"/>
              <a:t>Amending the Memo and Arts – Sample </a:t>
            </a:r>
            <a:r>
              <a:rPr lang="en-IE" dirty="0" smtClean="0"/>
              <a:t>Model Constitution by CRA</a:t>
            </a:r>
            <a:endParaRPr lang="en-IE" dirty="0" smtClean="0"/>
          </a:p>
          <a:p>
            <a:endParaRPr lang="en-IE" dirty="0" smtClean="0"/>
          </a:p>
          <a:p>
            <a:r>
              <a:rPr lang="en-IE" dirty="0" smtClean="0"/>
              <a:t>Obtaining new Certificate of Incorporation</a:t>
            </a:r>
          </a:p>
          <a:p>
            <a:endParaRPr lang="en-IE" dirty="0" smtClean="0"/>
          </a:p>
          <a:p>
            <a:r>
              <a:rPr lang="en-IE" dirty="0" smtClean="0"/>
              <a:t>Updating documentation (if relevant). Get a board governance handbook!</a:t>
            </a:r>
          </a:p>
        </p:txBody>
      </p:sp>
    </p:spTree>
    <p:extLst>
      <p:ext uri="{BB962C8B-B14F-4D97-AF65-F5344CB8AC3E}">
        <p14:creationId xmlns:p14="http://schemas.microsoft.com/office/powerpoint/2010/main" val="242263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Getting Directors Up-To-Speed</a:t>
            </a:r>
            <a:endParaRPr lang="en-IE" b="1" dirty="0">
              <a:solidFill>
                <a:schemeClr val="accent6"/>
              </a:solidFill>
            </a:endParaRPr>
          </a:p>
        </p:txBody>
      </p:sp>
      <p:sp>
        <p:nvSpPr>
          <p:cNvPr id="3" name="Content Placeholder 2"/>
          <p:cNvSpPr>
            <a:spLocks noGrp="1"/>
          </p:cNvSpPr>
          <p:nvPr>
            <p:ph idx="1"/>
          </p:nvPr>
        </p:nvSpPr>
        <p:spPr/>
        <p:txBody>
          <a:bodyPr/>
          <a:lstStyle/>
          <a:p>
            <a:r>
              <a:rPr lang="en-IE" dirty="0"/>
              <a:t>Generating awareness of board director duties and </a:t>
            </a:r>
            <a:r>
              <a:rPr lang="en-IE" dirty="0" smtClean="0"/>
              <a:t>responsibilities</a:t>
            </a:r>
          </a:p>
          <a:p>
            <a:pPr marL="0" indent="0">
              <a:buNone/>
            </a:pPr>
            <a:endParaRPr lang="en-IE" dirty="0"/>
          </a:p>
          <a:p>
            <a:r>
              <a:rPr lang="en-IE" dirty="0"/>
              <a:t>Asking new directors to sign a declaration of </a:t>
            </a:r>
            <a:r>
              <a:rPr lang="en-IE" dirty="0" smtClean="0"/>
              <a:t>understanding</a:t>
            </a:r>
          </a:p>
          <a:p>
            <a:endParaRPr lang="en-IE" dirty="0"/>
          </a:p>
          <a:p>
            <a:r>
              <a:rPr lang="en-IE" dirty="0" smtClean="0"/>
              <a:t>Use </a:t>
            </a:r>
            <a:r>
              <a:rPr lang="en-IE" dirty="0" err="1" smtClean="0"/>
              <a:t>BoardPASS</a:t>
            </a:r>
            <a:r>
              <a:rPr lang="en-IE" dirty="0" smtClean="0"/>
              <a:t> 365 to help you!</a:t>
            </a:r>
          </a:p>
          <a:p>
            <a:endParaRPr lang="en-IE" dirty="0"/>
          </a:p>
          <a:p>
            <a:r>
              <a:rPr lang="en-IE" dirty="0" smtClean="0"/>
              <a:t>Contact details: </a:t>
            </a:r>
            <a:r>
              <a:rPr lang="en-IE" dirty="0" smtClean="0">
                <a:hlinkClick r:id="rId2"/>
              </a:rPr>
              <a:t>caroline@cramdentechsolutions.com</a:t>
            </a:r>
            <a:r>
              <a:rPr lang="en-IE" dirty="0" smtClean="0"/>
              <a:t> </a:t>
            </a:r>
          </a:p>
          <a:p>
            <a:pPr marL="0" indent="0">
              <a:buNone/>
            </a:pPr>
            <a:r>
              <a:rPr lang="en-IE" dirty="0"/>
              <a:t>	</a:t>
            </a:r>
            <a:r>
              <a:rPr lang="en-IE" dirty="0" smtClean="0"/>
              <a:t>	         Mobile: 087-2194541</a:t>
            </a:r>
            <a:endParaRPr lang="en-IE" dirty="0" smtClean="0"/>
          </a:p>
          <a:p>
            <a:endParaRPr lang="en-IE" dirty="0"/>
          </a:p>
          <a:p>
            <a:pPr marL="0" indent="0">
              <a:buNone/>
            </a:pPr>
            <a:endParaRPr lang="en-IE" dirty="0"/>
          </a:p>
          <a:p>
            <a:pPr marL="0" indent="0">
              <a:buNone/>
            </a:pPr>
            <a:endParaRPr lang="en-IE" dirty="0"/>
          </a:p>
        </p:txBody>
      </p:sp>
    </p:spTree>
    <p:extLst>
      <p:ext uri="{BB962C8B-B14F-4D97-AF65-F5344CB8AC3E}">
        <p14:creationId xmlns:p14="http://schemas.microsoft.com/office/powerpoint/2010/main" val="1287280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941"/>
            <a:ext cx="10515600" cy="1325563"/>
          </a:xfrm>
        </p:spPr>
        <p:txBody>
          <a:bodyPr/>
          <a:lstStyle/>
          <a:p>
            <a:r>
              <a:rPr lang="en-IE" b="1" dirty="0" smtClean="0">
                <a:solidFill>
                  <a:schemeClr val="accent6"/>
                </a:solidFill>
              </a:rPr>
              <a:t>Company Law in Context</a:t>
            </a:r>
            <a:endParaRPr lang="en-IE" b="1" dirty="0">
              <a:solidFill>
                <a:schemeClr val="accent6"/>
              </a:solidFill>
            </a:endParaRPr>
          </a:p>
        </p:txBody>
      </p:sp>
      <p:sp>
        <p:nvSpPr>
          <p:cNvPr id="3" name="Content Placeholder 2"/>
          <p:cNvSpPr>
            <a:spLocks noGrp="1"/>
          </p:cNvSpPr>
          <p:nvPr>
            <p:ph idx="1"/>
          </p:nvPr>
        </p:nvSpPr>
        <p:spPr/>
        <p:txBody>
          <a:bodyPr/>
          <a:lstStyle/>
          <a:p>
            <a:pPr marL="0" indent="0">
              <a:buNone/>
            </a:pPr>
            <a:endParaRPr lang="en-IE" dirty="0"/>
          </a:p>
          <a:p>
            <a:pPr marL="0" indent="0">
              <a:buNone/>
            </a:pPr>
            <a:endParaRPr lang="en-IE"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90506" y="6176963"/>
            <a:ext cx="3809524" cy="476190"/>
          </a:xfrm>
          <a:prstGeom prst="rect">
            <a:avLst/>
          </a:prstGeom>
        </p:spPr>
      </p:pic>
      <p:sp>
        <p:nvSpPr>
          <p:cNvPr id="5" name="Rectangle 4"/>
          <p:cNvSpPr/>
          <p:nvPr/>
        </p:nvSpPr>
        <p:spPr>
          <a:xfrm>
            <a:off x="3432516" y="3418449"/>
            <a:ext cx="970671" cy="1519311"/>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lumMod val="50000"/>
                  <a:lumOff val="50000"/>
                </a:schemeClr>
              </a:solidFill>
            </a:endParaRPr>
          </a:p>
        </p:txBody>
      </p:sp>
      <p:sp>
        <p:nvSpPr>
          <p:cNvPr id="7" name="Rectangle 6"/>
          <p:cNvSpPr/>
          <p:nvPr/>
        </p:nvSpPr>
        <p:spPr>
          <a:xfrm>
            <a:off x="6512167" y="2166426"/>
            <a:ext cx="970671" cy="2771334"/>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 name="Rectangle 3"/>
          <p:cNvSpPr/>
          <p:nvPr/>
        </p:nvSpPr>
        <p:spPr>
          <a:xfrm>
            <a:off x="2704208" y="5141863"/>
            <a:ext cx="2180317" cy="830997"/>
          </a:xfrm>
          <a:prstGeom prst="rect">
            <a:avLst/>
          </a:prstGeom>
        </p:spPr>
        <p:txBody>
          <a:bodyPr wrap="square">
            <a:spAutoFit/>
          </a:bodyPr>
          <a:lstStyle/>
          <a:p>
            <a:pPr algn="ctr"/>
            <a:r>
              <a:rPr lang="en-IE" sz="2400" b="1" dirty="0">
                <a:solidFill>
                  <a:schemeClr val="tx1">
                    <a:lumMod val="50000"/>
                    <a:lumOff val="50000"/>
                  </a:schemeClr>
                </a:solidFill>
              </a:rPr>
              <a:t>Minimum Legal</a:t>
            </a:r>
          </a:p>
          <a:p>
            <a:pPr algn="ctr"/>
            <a:r>
              <a:rPr lang="en-IE" sz="2400" b="1" dirty="0">
                <a:solidFill>
                  <a:schemeClr val="tx1">
                    <a:lumMod val="50000"/>
                    <a:lumOff val="50000"/>
                  </a:schemeClr>
                </a:solidFill>
              </a:rPr>
              <a:t>Compliance</a:t>
            </a:r>
          </a:p>
        </p:txBody>
      </p:sp>
      <p:sp>
        <p:nvSpPr>
          <p:cNvPr id="8" name="Rectangle 7"/>
          <p:cNvSpPr/>
          <p:nvPr/>
        </p:nvSpPr>
        <p:spPr>
          <a:xfrm>
            <a:off x="6049821" y="5141863"/>
            <a:ext cx="1895362" cy="830997"/>
          </a:xfrm>
          <a:prstGeom prst="rect">
            <a:avLst/>
          </a:prstGeom>
        </p:spPr>
        <p:txBody>
          <a:bodyPr wrap="square">
            <a:spAutoFit/>
          </a:bodyPr>
          <a:lstStyle/>
          <a:p>
            <a:pPr algn="ctr"/>
            <a:r>
              <a:rPr lang="en-IE" sz="2400" b="1" dirty="0">
                <a:solidFill>
                  <a:schemeClr val="tx1">
                    <a:lumMod val="50000"/>
                    <a:lumOff val="50000"/>
                  </a:schemeClr>
                </a:solidFill>
              </a:rPr>
              <a:t>Governance</a:t>
            </a:r>
          </a:p>
          <a:p>
            <a:pPr algn="ctr"/>
            <a:r>
              <a:rPr lang="en-IE" sz="2400" b="1" dirty="0">
                <a:solidFill>
                  <a:schemeClr val="tx1">
                    <a:lumMod val="50000"/>
                    <a:lumOff val="50000"/>
                  </a:schemeClr>
                </a:solidFill>
              </a:rPr>
              <a:t>Best Practice</a:t>
            </a:r>
          </a:p>
        </p:txBody>
      </p:sp>
      <p:sp>
        <p:nvSpPr>
          <p:cNvPr id="9" name="Rectangle 8"/>
          <p:cNvSpPr/>
          <p:nvPr/>
        </p:nvSpPr>
        <p:spPr>
          <a:xfrm>
            <a:off x="4745332" y="3737431"/>
            <a:ext cx="1431722" cy="1200329"/>
          </a:xfrm>
          <a:prstGeom prst="rect">
            <a:avLst/>
          </a:prstGeom>
        </p:spPr>
        <p:txBody>
          <a:bodyPr wrap="square">
            <a:spAutoFit/>
          </a:bodyPr>
          <a:lstStyle/>
          <a:p>
            <a:pPr algn="ctr"/>
            <a:r>
              <a:rPr lang="en-IE" sz="2400" b="1" i="1" dirty="0">
                <a:solidFill>
                  <a:srgbClr val="92D050"/>
                </a:solidFill>
              </a:rPr>
              <a:t>Best Practice</a:t>
            </a:r>
          </a:p>
          <a:p>
            <a:pPr algn="ctr"/>
            <a:r>
              <a:rPr lang="en-IE" sz="2400" b="1" i="1" dirty="0">
                <a:solidFill>
                  <a:srgbClr val="92D050"/>
                </a:solidFill>
              </a:rPr>
              <a:t>Gap</a:t>
            </a:r>
          </a:p>
        </p:txBody>
      </p:sp>
      <p:cxnSp>
        <p:nvCxnSpPr>
          <p:cNvPr id="10" name="Straight Arrow Connector 9"/>
          <p:cNvCxnSpPr/>
          <p:nvPr/>
        </p:nvCxnSpPr>
        <p:spPr>
          <a:xfrm>
            <a:off x="5454161" y="2352846"/>
            <a:ext cx="7032" cy="1019908"/>
          </a:xfrm>
          <a:prstGeom prst="straightConnector1">
            <a:avLst/>
          </a:prstGeom>
          <a:ln w="57150">
            <a:solidFill>
              <a:srgbClr val="92D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961792" y="2169202"/>
            <a:ext cx="984738"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961792" y="3593506"/>
            <a:ext cx="984738"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9409932" y="1349435"/>
            <a:ext cx="970671" cy="3588325"/>
          </a:xfrm>
          <a:prstGeom prst="rect">
            <a:avLst/>
          </a:prstGeom>
          <a:solidFill>
            <a:schemeClr val="accent2"/>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TextBox 14"/>
          <p:cNvSpPr txBox="1"/>
          <p:nvPr/>
        </p:nvSpPr>
        <p:spPr>
          <a:xfrm>
            <a:off x="9000185" y="5145998"/>
            <a:ext cx="1790163" cy="830997"/>
          </a:xfrm>
          <a:prstGeom prst="rect">
            <a:avLst/>
          </a:prstGeom>
          <a:noFill/>
        </p:spPr>
        <p:txBody>
          <a:bodyPr wrap="square" rtlCol="0">
            <a:spAutoFit/>
          </a:bodyPr>
          <a:lstStyle/>
          <a:p>
            <a:pPr algn="ctr"/>
            <a:r>
              <a:rPr lang="en-IE" sz="2400" b="1" dirty="0" smtClean="0">
                <a:solidFill>
                  <a:schemeClr val="tx1">
                    <a:lumMod val="50000"/>
                    <a:lumOff val="50000"/>
                  </a:schemeClr>
                </a:solidFill>
              </a:rPr>
              <a:t>Stakeholder</a:t>
            </a:r>
          </a:p>
          <a:p>
            <a:pPr algn="ctr"/>
            <a:r>
              <a:rPr lang="en-IE" sz="2400" b="1" dirty="0" smtClean="0">
                <a:solidFill>
                  <a:schemeClr val="tx1">
                    <a:lumMod val="50000"/>
                    <a:lumOff val="50000"/>
                  </a:schemeClr>
                </a:solidFill>
              </a:rPr>
              <a:t>Perceptions</a:t>
            </a:r>
            <a:endParaRPr lang="en-IE" sz="2400" b="1" dirty="0">
              <a:solidFill>
                <a:schemeClr val="tx1">
                  <a:lumMod val="50000"/>
                  <a:lumOff val="50000"/>
                </a:schemeClr>
              </a:solidFill>
            </a:endParaRPr>
          </a:p>
        </p:txBody>
      </p:sp>
    </p:spTree>
    <p:extLst>
      <p:ext uri="{BB962C8B-B14F-4D97-AF65-F5344CB8AC3E}">
        <p14:creationId xmlns:p14="http://schemas.microsoft.com/office/powerpoint/2010/main" val="3499440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Other factors to </a:t>
            </a:r>
            <a:br>
              <a:rPr lang="en-IE" b="1" dirty="0" smtClean="0">
                <a:solidFill>
                  <a:schemeClr val="accent6"/>
                </a:solidFill>
              </a:rPr>
            </a:br>
            <a:r>
              <a:rPr lang="en-IE" b="1" dirty="0" smtClean="0">
                <a:solidFill>
                  <a:schemeClr val="accent6"/>
                </a:solidFill>
              </a:rPr>
              <a:t>consider …</a:t>
            </a:r>
            <a:endParaRPr lang="en-IE" b="1" dirty="0">
              <a:solidFill>
                <a:schemeClr val="accent6"/>
              </a:solidFill>
            </a:endParaRPr>
          </a:p>
        </p:txBody>
      </p:sp>
      <p:graphicFrame>
        <p:nvGraphicFramePr>
          <p:cNvPr id="6" name="Diagram 5"/>
          <p:cNvGraphicFramePr/>
          <p:nvPr>
            <p:extLst>
              <p:ext uri="{D42A27DB-BD31-4B8C-83A1-F6EECF244321}">
                <p14:modId xmlns:p14="http://schemas.microsoft.com/office/powerpoint/2010/main" val="3170779401"/>
              </p:ext>
            </p:extLst>
          </p:nvPr>
        </p:nvGraphicFramePr>
        <p:xfrm>
          <a:off x="2856248" y="1442434"/>
          <a:ext cx="7279425" cy="47731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4854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Role of Members</a:t>
            </a:r>
            <a:endParaRPr lang="en-IE" b="1" dirty="0">
              <a:solidFill>
                <a:schemeClr val="accent6"/>
              </a:solidFill>
            </a:endParaRPr>
          </a:p>
        </p:txBody>
      </p:sp>
      <p:sp>
        <p:nvSpPr>
          <p:cNvPr id="3" name="Content Placeholder 2"/>
          <p:cNvSpPr>
            <a:spLocks noGrp="1"/>
          </p:cNvSpPr>
          <p:nvPr>
            <p:ph idx="1"/>
          </p:nvPr>
        </p:nvSpPr>
        <p:spPr>
          <a:xfrm>
            <a:off x="838200" y="1545466"/>
            <a:ext cx="10515600" cy="5061396"/>
          </a:xfrm>
        </p:spPr>
        <p:txBody>
          <a:bodyPr>
            <a:normAutofit fontScale="92500" lnSpcReduction="10000"/>
          </a:bodyPr>
          <a:lstStyle/>
          <a:p>
            <a:r>
              <a:rPr lang="en-IE" sz="3200" dirty="0" smtClean="0"/>
              <a:t>Control the company and appoint the directors to act on their behaves. </a:t>
            </a:r>
          </a:p>
          <a:p>
            <a:r>
              <a:rPr lang="en-IE" sz="3200" dirty="0" smtClean="0"/>
              <a:t>Approve the appointment of auditors (where relevant) and have power to block directors obtaining an audit exemption.</a:t>
            </a:r>
            <a:endParaRPr lang="en-IE" sz="3200" dirty="0"/>
          </a:p>
          <a:p>
            <a:r>
              <a:rPr lang="en-IE" sz="3200" dirty="0" smtClean="0"/>
              <a:t>Directors are accountable to company members.</a:t>
            </a:r>
          </a:p>
          <a:p>
            <a:r>
              <a:rPr lang="en-IE" sz="3200" dirty="0" smtClean="0"/>
              <a:t>Act as guarantors of the company in the event of a wind-up (typically limited to €1.)</a:t>
            </a:r>
          </a:p>
          <a:p>
            <a:endParaRPr lang="en-IE" dirty="0"/>
          </a:p>
          <a:p>
            <a:pPr marL="0" indent="0">
              <a:buNone/>
            </a:pPr>
            <a:r>
              <a:rPr lang="en-IE" sz="3200" dirty="0" smtClean="0">
                <a:solidFill>
                  <a:schemeClr val="accent6"/>
                </a:solidFill>
              </a:rPr>
              <a:t>Question:</a:t>
            </a:r>
          </a:p>
          <a:p>
            <a:pPr marL="0" indent="0">
              <a:buNone/>
            </a:pPr>
            <a:r>
              <a:rPr lang="en-IE" sz="3200" dirty="0" smtClean="0">
                <a:solidFill>
                  <a:schemeClr val="accent6"/>
                </a:solidFill>
              </a:rPr>
              <a:t>Can you identify the members of your company? Is your register of members up-to-date?</a:t>
            </a:r>
            <a:endParaRPr lang="en-IE" sz="3200" dirty="0">
              <a:solidFill>
                <a:schemeClr val="accent6"/>
              </a:solidFill>
            </a:endParaRPr>
          </a:p>
        </p:txBody>
      </p:sp>
    </p:spTree>
    <p:extLst>
      <p:ext uri="{BB962C8B-B14F-4D97-AF65-F5344CB8AC3E}">
        <p14:creationId xmlns:p14="http://schemas.microsoft.com/office/powerpoint/2010/main" val="2831319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Core Functions of Board Directors</a:t>
            </a:r>
            <a:endParaRPr lang="en-IE" b="1" dirty="0">
              <a:solidFill>
                <a:schemeClr val="accent6"/>
              </a:solidFill>
            </a:endParaRPr>
          </a:p>
        </p:txBody>
      </p:sp>
      <p:sp>
        <p:nvSpPr>
          <p:cNvPr id="3" name="Content Placeholder 2"/>
          <p:cNvSpPr>
            <a:spLocks noGrp="1"/>
          </p:cNvSpPr>
          <p:nvPr>
            <p:ph idx="1"/>
          </p:nvPr>
        </p:nvSpPr>
        <p:spPr/>
        <p:txBody>
          <a:bodyPr>
            <a:normAutofit/>
          </a:bodyPr>
          <a:lstStyle/>
          <a:p>
            <a:r>
              <a:rPr lang="en-IE" dirty="0" smtClean="0"/>
              <a:t>To </a:t>
            </a:r>
            <a:r>
              <a:rPr lang="en-IE" dirty="0"/>
              <a:t>ensure that the company achieves its mission and objectives as agreed by the Board </a:t>
            </a:r>
          </a:p>
          <a:p>
            <a:r>
              <a:rPr lang="en-IE" dirty="0" smtClean="0"/>
              <a:t>To </a:t>
            </a:r>
            <a:r>
              <a:rPr lang="en-IE" dirty="0"/>
              <a:t>assess and manage the risks faced by the company </a:t>
            </a:r>
          </a:p>
          <a:p>
            <a:r>
              <a:rPr lang="en-IE" dirty="0" smtClean="0"/>
              <a:t>To </a:t>
            </a:r>
            <a:r>
              <a:rPr lang="en-IE" dirty="0"/>
              <a:t>monitor company performance </a:t>
            </a:r>
          </a:p>
          <a:p>
            <a:r>
              <a:rPr lang="en-IE" dirty="0" smtClean="0"/>
              <a:t>To </a:t>
            </a:r>
            <a:r>
              <a:rPr lang="en-IE" dirty="0"/>
              <a:t>review internal company controls </a:t>
            </a:r>
          </a:p>
          <a:p>
            <a:r>
              <a:rPr lang="en-IE" dirty="0" smtClean="0"/>
              <a:t>To </a:t>
            </a:r>
            <a:r>
              <a:rPr lang="en-IE" dirty="0"/>
              <a:t>supervise the financial and budgetary planning processes </a:t>
            </a:r>
          </a:p>
          <a:p>
            <a:r>
              <a:rPr lang="en-IE" dirty="0"/>
              <a:t>T</a:t>
            </a:r>
            <a:r>
              <a:rPr lang="en-IE" dirty="0" smtClean="0"/>
              <a:t>o </a:t>
            </a:r>
            <a:r>
              <a:rPr lang="en-IE" dirty="0"/>
              <a:t>approve contracts, finance and investment in excess of specified thresholds </a:t>
            </a:r>
          </a:p>
          <a:p>
            <a:pPr marL="0" indent="0">
              <a:buNone/>
            </a:pPr>
            <a:endParaRPr lang="en-IE" dirty="0"/>
          </a:p>
        </p:txBody>
      </p:sp>
    </p:spTree>
    <p:extLst>
      <p:ext uri="{BB962C8B-B14F-4D97-AF65-F5344CB8AC3E}">
        <p14:creationId xmlns:p14="http://schemas.microsoft.com/office/powerpoint/2010/main" val="466273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solidFill>
                  <a:schemeClr val="accent6"/>
                </a:solidFill>
              </a:rPr>
              <a:t>Core Functions of Board Directors</a:t>
            </a:r>
            <a:endParaRPr lang="en-IE" dirty="0">
              <a:solidFill>
                <a:schemeClr val="accent6"/>
              </a:solidFill>
            </a:endParaRPr>
          </a:p>
        </p:txBody>
      </p:sp>
      <p:sp>
        <p:nvSpPr>
          <p:cNvPr id="3" name="Content Placeholder 2"/>
          <p:cNvSpPr>
            <a:spLocks noGrp="1"/>
          </p:cNvSpPr>
          <p:nvPr>
            <p:ph idx="1"/>
          </p:nvPr>
        </p:nvSpPr>
        <p:spPr/>
        <p:txBody>
          <a:bodyPr/>
          <a:lstStyle/>
          <a:p>
            <a:r>
              <a:rPr lang="en-IE" dirty="0" smtClean="0"/>
              <a:t>To </a:t>
            </a:r>
            <a:r>
              <a:rPr lang="en-IE" dirty="0"/>
              <a:t>be accountable to members and external stakeholders </a:t>
            </a:r>
          </a:p>
          <a:p>
            <a:r>
              <a:rPr lang="en-IE" dirty="0" smtClean="0"/>
              <a:t>To </a:t>
            </a:r>
            <a:r>
              <a:rPr lang="en-IE" dirty="0"/>
              <a:t>ensure the company is managed appropriately </a:t>
            </a:r>
          </a:p>
          <a:p>
            <a:r>
              <a:rPr lang="en-IE" dirty="0" smtClean="0"/>
              <a:t>To </a:t>
            </a:r>
            <a:r>
              <a:rPr lang="en-IE" dirty="0"/>
              <a:t>meet regularly as a board (as is appropriate) and work effectively in governing the company </a:t>
            </a:r>
          </a:p>
          <a:p>
            <a:r>
              <a:rPr lang="en-IE" dirty="0" smtClean="0"/>
              <a:t>Company </a:t>
            </a:r>
            <a:r>
              <a:rPr lang="en-IE" dirty="0"/>
              <a:t>directors must </a:t>
            </a:r>
            <a:r>
              <a:rPr lang="en-IE" dirty="0" smtClean="0"/>
              <a:t>ensure </a:t>
            </a:r>
            <a:r>
              <a:rPr lang="en-IE" dirty="0"/>
              <a:t>that they comply with the range of obligations set out in the Companies Act 2014. </a:t>
            </a:r>
          </a:p>
          <a:p>
            <a:endParaRPr lang="en-IE" dirty="0"/>
          </a:p>
        </p:txBody>
      </p:sp>
    </p:spTree>
    <p:extLst>
      <p:ext uri="{BB962C8B-B14F-4D97-AF65-F5344CB8AC3E}">
        <p14:creationId xmlns:p14="http://schemas.microsoft.com/office/powerpoint/2010/main" val="4236168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Companies Directors</a:t>
            </a:r>
            <a:endParaRPr lang="en-IE" b="1" dirty="0">
              <a:solidFill>
                <a:schemeClr val="accent6"/>
              </a:solidFill>
            </a:endParaRPr>
          </a:p>
        </p:txBody>
      </p:sp>
      <p:sp>
        <p:nvSpPr>
          <p:cNvPr id="3" name="Content Placeholder 2"/>
          <p:cNvSpPr>
            <a:spLocks noGrp="1"/>
          </p:cNvSpPr>
          <p:nvPr>
            <p:ph idx="1"/>
          </p:nvPr>
        </p:nvSpPr>
        <p:spPr/>
        <p:txBody>
          <a:bodyPr>
            <a:normAutofit/>
          </a:bodyPr>
          <a:lstStyle/>
          <a:p>
            <a:pPr marL="0" indent="0">
              <a:buNone/>
            </a:pPr>
            <a:r>
              <a:rPr lang="en-IE" i="1" dirty="0" smtClean="0"/>
              <a:t>Duties</a:t>
            </a:r>
            <a:r>
              <a:rPr lang="en-IE" i="1" dirty="0"/>
              <a:t> </a:t>
            </a:r>
            <a:r>
              <a:rPr lang="en-IE" i="1" dirty="0" smtClean="0"/>
              <a:t>of Directors under the Act:</a:t>
            </a:r>
            <a:endParaRPr lang="en-IE" i="1" dirty="0"/>
          </a:p>
          <a:p>
            <a:pPr marL="0" indent="0">
              <a:buNone/>
            </a:pPr>
            <a:endParaRPr lang="en-IE" dirty="0" smtClean="0"/>
          </a:p>
          <a:p>
            <a:r>
              <a:rPr lang="en-IE" dirty="0"/>
              <a:t>A</a:t>
            </a:r>
            <a:r>
              <a:rPr lang="en-IE" dirty="0" smtClean="0"/>
              <a:t>ct </a:t>
            </a:r>
            <a:r>
              <a:rPr lang="en-IE" dirty="0"/>
              <a:t>in good faith in what the director considers to be the interests of the </a:t>
            </a:r>
            <a:r>
              <a:rPr lang="en-IE" dirty="0" smtClean="0"/>
              <a:t>company</a:t>
            </a:r>
          </a:p>
          <a:p>
            <a:r>
              <a:rPr lang="en-IE" dirty="0"/>
              <a:t>A</a:t>
            </a:r>
            <a:r>
              <a:rPr lang="en-IE" dirty="0" smtClean="0"/>
              <a:t>ct </a:t>
            </a:r>
            <a:r>
              <a:rPr lang="en-IE" dirty="0"/>
              <a:t>honestly and responsibly in relation to the conduct of the affairs of the </a:t>
            </a:r>
            <a:r>
              <a:rPr lang="en-IE" dirty="0" smtClean="0"/>
              <a:t>company</a:t>
            </a:r>
          </a:p>
          <a:p>
            <a:r>
              <a:rPr lang="en-IE" dirty="0"/>
              <a:t>act in accordance with the company’s constitution and exercise his or her powers only for the purposes allowed by law</a:t>
            </a:r>
            <a:endParaRPr lang="en-IE" dirty="0" smtClean="0"/>
          </a:p>
        </p:txBody>
      </p:sp>
    </p:spTree>
    <p:extLst>
      <p:ext uri="{BB962C8B-B14F-4D97-AF65-F5344CB8AC3E}">
        <p14:creationId xmlns:p14="http://schemas.microsoft.com/office/powerpoint/2010/main" val="3434861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chemeClr val="accent6"/>
                </a:solidFill>
              </a:rPr>
              <a:t>Companies Directors</a:t>
            </a:r>
            <a:endParaRPr lang="en-IE" b="1" dirty="0">
              <a:solidFill>
                <a:schemeClr val="accent6"/>
              </a:solidFill>
            </a:endParaRPr>
          </a:p>
        </p:txBody>
      </p:sp>
      <p:sp>
        <p:nvSpPr>
          <p:cNvPr id="3" name="Content Placeholder 2"/>
          <p:cNvSpPr>
            <a:spLocks noGrp="1"/>
          </p:cNvSpPr>
          <p:nvPr>
            <p:ph idx="1"/>
          </p:nvPr>
        </p:nvSpPr>
        <p:spPr/>
        <p:txBody>
          <a:bodyPr>
            <a:normAutofit/>
          </a:bodyPr>
          <a:lstStyle/>
          <a:p>
            <a:pPr marL="0" indent="0">
              <a:buNone/>
            </a:pPr>
            <a:r>
              <a:rPr lang="en-IE" i="1" dirty="0" smtClean="0"/>
              <a:t>Duties</a:t>
            </a:r>
            <a:r>
              <a:rPr lang="en-IE" i="1" dirty="0"/>
              <a:t> </a:t>
            </a:r>
            <a:r>
              <a:rPr lang="en-IE" i="1" dirty="0" smtClean="0"/>
              <a:t>of Directors under the Act:</a:t>
            </a:r>
            <a:endParaRPr lang="en-IE" i="1" dirty="0"/>
          </a:p>
          <a:p>
            <a:pPr marL="0" indent="0">
              <a:buNone/>
            </a:pPr>
            <a:endParaRPr lang="en-IE" dirty="0" smtClean="0"/>
          </a:p>
          <a:p>
            <a:r>
              <a:rPr lang="en-IE" dirty="0"/>
              <a:t>N</a:t>
            </a:r>
            <a:r>
              <a:rPr lang="en-IE" dirty="0" smtClean="0"/>
              <a:t>ot </a:t>
            </a:r>
            <a:r>
              <a:rPr lang="en-IE" dirty="0"/>
              <a:t>use the company’s property, information or opportunities for his or her own or anyone else’s benefit </a:t>
            </a:r>
            <a:r>
              <a:rPr lang="en-IE" dirty="0" smtClean="0"/>
              <a:t>unless – permitted by constitution or approved by company resolution in general meeting</a:t>
            </a:r>
          </a:p>
          <a:p>
            <a:r>
              <a:rPr lang="en-IE" dirty="0" smtClean="0"/>
              <a:t>Not </a:t>
            </a:r>
            <a:r>
              <a:rPr lang="en-IE" dirty="0"/>
              <a:t>agree to restrict the director’s power to exercise an independent </a:t>
            </a:r>
            <a:r>
              <a:rPr lang="en-IE" dirty="0" smtClean="0"/>
              <a:t>judgment</a:t>
            </a:r>
          </a:p>
          <a:p>
            <a:r>
              <a:rPr lang="en-IE" dirty="0"/>
              <a:t>A</a:t>
            </a:r>
            <a:r>
              <a:rPr lang="en-IE" dirty="0" smtClean="0"/>
              <a:t>void </a:t>
            </a:r>
            <a:r>
              <a:rPr lang="en-IE" dirty="0"/>
              <a:t>any conflict between the director’s duties to the company and the director’s other (including personal) interests </a:t>
            </a:r>
            <a:endParaRPr lang="en-IE" dirty="0" smtClean="0"/>
          </a:p>
          <a:p>
            <a:pPr marL="0" indent="0">
              <a:buNone/>
            </a:pPr>
            <a:endParaRPr lang="en-IE" dirty="0" smtClean="0"/>
          </a:p>
        </p:txBody>
      </p:sp>
    </p:spTree>
    <p:extLst>
      <p:ext uri="{BB962C8B-B14F-4D97-AF65-F5344CB8AC3E}">
        <p14:creationId xmlns:p14="http://schemas.microsoft.com/office/powerpoint/2010/main" val="2688989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1256</Words>
  <Application>Microsoft Office PowerPoint</Application>
  <PresentationFormat>Widescreen</PresentationFormat>
  <Paragraphs>147</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The Companies Act 2014</vt:lpstr>
      <vt:lpstr>Agenda</vt:lpstr>
      <vt:lpstr>Company Law in Context</vt:lpstr>
      <vt:lpstr>Other factors to  consider …</vt:lpstr>
      <vt:lpstr>Role of Members</vt:lpstr>
      <vt:lpstr>Core Functions of Board Directors</vt:lpstr>
      <vt:lpstr>Core Functions of Board Directors</vt:lpstr>
      <vt:lpstr>Companies Directors</vt:lpstr>
      <vt:lpstr>Companies Directors</vt:lpstr>
      <vt:lpstr>Companies Directors</vt:lpstr>
      <vt:lpstr>Companies Directors</vt:lpstr>
      <vt:lpstr>Companies Directors</vt:lpstr>
      <vt:lpstr>Company Secretary</vt:lpstr>
      <vt:lpstr>The Company Secretary</vt:lpstr>
      <vt:lpstr>The Company Secretary</vt:lpstr>
      <vt:lpstr>The Companies Act 2014 – CLG Compliance</vt:lpstr>
      <vt:lpstr>The Companies Act 2014 – CLG Compliance</vt:lpstr>
      <vt:lpstr>The Companies Act 2014 – CLG Compliance</vt:lpstr>
      <vt:lpstr>The Companies Act 2014 – CLG Compliance</vt:lpstr>
      <vt:lpstr>Existing CLG – What Happens Next?</vt:lpstr>
      <vt:lpstr>Getting Directors Up-To-Speed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Egan</dc:creator>
  <cp:lastModifiedBy>Caroline Egan</cp:lastModifiedBy>
  <cp:revision>28</cp:revision>
  <dcterms:created xsi:type="dcterms:W3CDTF">2016-05-31T16:05:25Z</dcterms:created>
  <dcterms:modified xsi:type="dcterms:W3CDTF">2016-10-03T14:34:21Z</dcterms:modified>
</cp:coreProperties>
</file>